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2" r:id="rId4"/>
    <p:sldId id="261" r:id="rId5"/>
    <p:sldId id="263" r:id="rId6"/>
    <p:sldId id="279" r:id="rId7"/>
    <p:sldId id="258" r:id="rId8"/>
    <p:sldId id="259" r:id="rId9"/>
    <p:sldId id="260" r:id="rId10"/>
    <p:sldId id="267" r:id="rId11"/>
    <p:sldId id="264" r:id="rId12"/>
    <p:sldId id="266" r:id="rId13"/>
    <p:sldId id="265" r:id="rId14"/>
    <p:sldId id="268" r:id="rId15"/>
    <p:sldId id="269" r:id="rId16"/>
    <p:sldId id="270" r:id="rId17"/>
    <p:sldId id="272" r:id="rId18"/>
    <p:sldId id="276" r:id="rId19"/>
    <p:sldId id="271" r:id="rId20"/>
    <p:sldId id="273" r:id="rId21"/>
    <p:sldId id="274" r:id="rId22"/>
    <p:sldId id="278" r:id="rId23"/>
    <p:sldId id="275" r:id="rId24"/>
    <p:sldId id="277" r:id="rId25"/>
    <p:sldId id="28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CB46"/>
    <a:srgbClr val="FFF9CA"/>
    <a:srgbClr val="FDF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4" autoAdjust="0"/>
    <p:restoredTop sz="94660"/>
  </p:normalViewPr>
  <p:slideViewPr>
    <p:cSldViewPr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0919F2-630F-4911-9062-554148B118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4B6745-351F-4969-B189-609AB7C47F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BD64F7F-79E5-493A-8BCD-5DC7D3E2B5A0}" type="datetimeFigureOut">
              <a:rPr lang="en-PH"/>
              <a:pPr>
                <a:defRPr/>
              </a:pPr>
              <a:t>09/08/2018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D26AC-1BF0-4985-8FAA-B26B409F3C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E9FF87-3792-47F6-A6AD-1077D1E037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6E12C1B-65AC-4614-8890-7A6BAADA8087}" type="slidenum">
              <a:rPr lang="en-PH" altLang="en-US"/>
              <a:pPr/>
              <a:t>‹#›</a:t>
            </a:fld>
            <a:endParaRPr lang="en-P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84AEC9-90E1-4601-AB90-D3A0B4B105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59F93B-258B-4C26-AE7F-37DD8447405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EF0264B-76CF-4725-A597-62D46E78A9CE}" type="datetimeFigureOut">
              <a:rPr lang="en-PH"/>
              <a:pPr>
                <a:defRPr/>
              </a:pPr>
              <a:t>09/08/2018</a:t>
            </a:fld>
            <a:endParaRPr lang="en-PH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DF19A52-F32F-4A4D-89D8-50198001EE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PH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9F865E4-AD2C-4299-AB30-4D5F02A1E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PH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AD96A-E8FE-453A-9EA5-87F6DE5A4E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41336C-C56D-47DD-B6D4-97B5985EA0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7A8CC55-B8A3-44B8-8281-0090D8EC5858}" type="slidenum">
              <a:rPr lang="en-PH" altLang="en-US"/>
              <a:pPr/>
              <a:t>‹#›</a:t>
            </a:fld>
            <a:endParaRPr lang="en-P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27" charset="-128"/>
        <a:cs typeface="ＭＳ Ｐゴシック" pitchFamily="12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2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2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2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2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dirty="0">
                <a:latin typeface="Arial" pitchFamily="34" charset="0"/>
              </a:rPr>
              <a:t>SARS in 2003 – wake up call</a:t>
            </a:r>
            <a:r>
              <a:rPr lang="en-US" baseline="0" dirty="0">
                <a:latin typeface="Arial" pitchFamily="34" charset="0"/>
              </a:rPr>
              <a:t> that a new deadly disease can emerge </a:t>
            </a:r>
          </a:p>
          <a:p>
            <a:pPr algn="l" eaLnBrk="1" hangingPunct="1">
              <a:spcBef>
                <a:spcPct val="0"/>
              </a:spcBef>
            </a:pPr>
            <a:r>
              <a:rPr lang="en-US" baseline="0" dirty="0">
                <a:latin typeface="Arial" pitchFamily="34" charset="0"/>
              </a:rPr>
              <a:t>Lab preparedness in 2005 for a pandemic </a:t>
            </a:r>
            <a:r>
              <a:rPr lang="en-US" baseline="0" dirty="0" err="1">
                <a:latin typeface="Arial" pitchFamily="34" charset="0"/>
              </a:rPr>
              <a:t>inluenza</a:t>
            </a:r>
            <a:r>
              <a:rPr lang="en-US" baseline="0" dirty="0">
                <a:latin typeface="Arial" pitchFamily="34" charset="0"/>
              </a:rPr>
              <a:t> much like the 1918 Spanish flu when Avian flu appeared in many neighboring countries</a:t>
            </a:r>
          </a:p>
          <a:p>
            <a:pPr algn="l" eaLnBrk="1" hangingPunct="1">
              <a:spcBef>
                <a:spcPct val="0"/>
              </a:spcBef>
            </a:pPr>
            <a:r>
              <a:rPr lang="en-US" baseline="0" dirty="0">
                <a:latin typeface="Arial" pitchFamily="34" charset="0"/>
              </a:rPr>
              <a:t>Pandemic A H1N1 – tested the </a:t>
            </a:r>
            <a:r>
              <a:rPr lang="en-US" baseline="0" dirty="0" err="1">
                <a:latin typeface="Arial" pitchFamily="34" charset="0"/>
              </a:rPr>
              <a:t>biopreparedness</a:t>
            </a:r>
            <a:r>
              <a:rPr lang="en-US" baseline="0" dirty="0">
                <a:latin typeface="Arial" pitchFamily="34" charset="0"/>
              </a:rPr>
              <a:t> plan and system</a:t>
            </a:r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PH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A589060-D862-4059-B375-8D2B462DA6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3559CE-D132-4684-B5F4-14B91E67EE4A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50163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1A96E-6A40-48E6-9605-633D8F1053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D59A1-AB6F-4823-A4BD-291BB02C8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D0FD0-34E0-4C2E-9CC7-780B9C50B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24D02-5017-4AB8-8B70-AF61B361817E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28561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57620D-3FD3-4381-B6B2-89863D51E9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61616"/>
                </a:solidFill>
              </a:defRPr>
            </a:lvl1pPr>
          </a:lstStyle>
          <a:p>
            <a:fld id="{01FE59B6-0C1B-46DD-8AFC-F59ADC9842DD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85067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BA0CA7-BB66-409A-8D6A-3CE707305B5F}"/>
              </a:ext>
            </a:extLst>
          </p:cNvPr>
          <p:cNvCxnSpPr/>
          <p:nvPr userDrawn="1"/>
        </p:nvCxnSpPr>
        <p:spPr>
          <a:xfrm>
            <a:off x="457200" y="1371600"/>
            <a:ext cx="822960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E44B9F0-4141-4C48-A9BA-2038C989504C}"/>
              </a:ext>
            </a:extLst>
          </p:cNvPr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1D30C-B201-43F8-9BE5-FF6F8763CECC}"/>
              </a:ext>
            </a:extLst>
          </p:cNvPr>
          <p:cNvSpPr/>
          <p:nvPr userDrawn="1"/>
        </p:nvSpPr>
        <p:spPr>
          <a:xfrm>
            <a:off x="8382000" y="6477000"/>
            <a:ext cx="762000" cy="381000"/>
          </a:xfrm>
          <a:prstGeom prst="rect">
            <a:avLst/>
          </a:prstGeom>
          <a:solidFill>
            <a:srgbClr val="FFF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E0FB09-5168-4E6B-AB22-5861FFEF48CB}"/>
              </a:ext>
            </a:extLst>
          </p:cNvPr>
          <p:cNvSpPr/>
          <p:nvPr userDrawn="1"/>
        </p:nvSpPr>
        <p:spPr>
          <a:xfrm>
            <a:off x="6324600" y="6477000"/>
            <a:ext cx="2057400" cy="381000"/>
          </a:xfrm>
          <a:prstGeom prst="rect">
            <a:avLst/>
          </a:prstGeom>
          <a:solidFill>
            <a:srgbClr val="6BC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A02A475-314E-4C07-BC16-B8BA39FBC808}"/>
              </a:ext>
            </a:extLst>
          </p:cNvPr>
          <p:cNvSpPr txBox="1">
            <a:spLocks/>
          </p:cNvSpPr>
          <p:nvPr userDrawn="1"/>
        </p:nvSpPr>
        <p:spPr>
          <a:xfrm>
            <a:off x="8610600" y="6464300"/>
            <a:ext cx="3810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AE26940A-E75A-41BC-ADB0-68F3DFAEB1AD}" type="slidenum">
              <a:rPr lang="en-PH" altLang="en-US" sz="1200" b="1">
                <a:solidFill>
                  <a:srgbClr val="161616"/>
                </a:solidFill>
                <a:latin typeface="Myriad Pro"/>
              </a:rPr>
              <a:pPr algn="r" eaLnBrk="1" hangingPunct="1"/>
              <a:t>‹#›</a:t>
            </a:fld>
            <a:endParaRPr lang="en-PH" altLang="en-US" sz="1200" b="1">
              <a:solidFill>
                <a:srgbClr val="161616"/>
              </a:solidFill>
              <a:latin typeface="Myriad Pro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258AF55E-A328-4832-B058-7E670F5D5D8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" y="6492875"/>
            <a:ext cx="601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PH" altLang="en-US" b="1">
                <a:solidFill>
                  <a:schemeClr val="bg1"/>
                </a:solidFill>
                <a:latin typeface="Myriad Pro"/>
              </a:rPr>
              <a:t>RESEARCH INSTITUTE FOR TROPICAL MEDICINE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noFill/>
        </p:spPr>
        <p:txBody>
          <a:bodyPr>
            <a:normAutofit/>
          </a:bodyPr>
          <a:lstStyle>
            <a:lvl1pPr algn="l">
              <a:defRPr sz="36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80A4E5D-B268-4D84-B225-1F7702D305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88FC62-F8FC-4F6E-91C8-FAAD20E2232A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71696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4082E-81DD-427A-96B6-637AA31497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395D1-BBFD-46D2-97BD-F9DF55ED2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75DBA-A3D5-4EC8-857B-2CB15EF6F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61616"/>
                </a:solidFill>
              </a:defRPr>
            </a:lvl1pPr>
          </a:lstStyle>
          <a:p>
            <a:fld id="{E4BA793C-2858-4465-ADD3-3382E528812E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91364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2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2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2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2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2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2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2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2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7F4AD6-AF44-4A8F-96F4-6D71C3FDFA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8CC81-BB5D-4AA9-89BD-8C7B8FCF4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A64F73-B030-474E-A658-466FC0723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>
            <a:lvl1pPr>
              <a:defRPr>
                <a:solidFill>
                  <a:srgbClr val="161616"/>
                </a:solidFill>
              </a:defRPr>
            </a:lvl1pPr>
          </a:lstStyle>
          <a:p>
            <a:fld id="{016D69B2-EA61-4AFF-916B-86FEA34E4887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97166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P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2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2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2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2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2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2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2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2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AE4F9B-1036-43C3-B9F9-A7B7A622E9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34E043-DB39-4746-887C-2F71DFCAA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BA22B4-04C9-484E-8909-4971A19B5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61616"/>
                </a:solidFill>
              </a:defRPr>
            </a:lvl1pPr>
          </a:lstStyle>
          <a:p>
            <a:fld id="{33EC9DFC-C273-4B80-8D5C-9C4F309F8F27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502533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F3C38A-3976-4124-A463-8ECC4FB37C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366BE9-40EA-43C5-9E08-20342FE0C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444976-2B6E-45B5-9A8B-B5A13E3B8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61616"/>
                </a:solidFill>
              </a:defRPr>
            </a:lvl1pPr>
          </a:lstStyle>
          <a:p>
            <a:fld id="{DB3DEBD0-C27E-4FCF-B166-A74139674687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95170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14C396-044F-4E28-BF05-89B140B70C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698702-7BDB-4DB1-BD24-05359DBCB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3A40A-6DEF-44DA-BFD5-9F280EFF3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61616"/>
                </a:solidFill>
              </a:defRPr>
            </a:lvl1pPr>
          </a:lstStyle>
          <a:p>
            <a:fld id="{D88C7D1D-0255-4346-B8A9-EA4D13745E16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958350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2EFE8-C607-4478-B9A8-29A8686240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6E0136-5A51-4907-A5F7-E0F9744D2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6A2F3C-05EE-4AFA-B0BC-7BD650EAE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9211E-4B5F-4E26-85F4-DC622BFB67CF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13820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P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B9D4D-7F0B-4919-BE03-3A9C0FBDFA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CE59AF-B720-4538-B570-AA3D789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2970D-60A4-449D-A81D-F7905CCE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61616"/>
                </a:solidFill>
              </a:defRPr>
            </a:lvl1pPr>
          </a:lstStyle>
          <a:p>
            <a:fld id="{9DA303B1-F756-40B8-8BF0-5F9A0D62FA2F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44250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1019BC9-B9E6-465B-9DF7-4DD7A4DBBA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6778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PH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21DB6DC-3562-4C2E-989C-B80A804422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05000"/>
            <a:ext cx="82296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PH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704F8-9E1A-46AB-954A-920AE589F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Myriad Pro"/>
              </a:defRPr>
            </a:lvl1pPr>
          </a:lstStyle>
          <a:p>
            <a:fld id="{AFBC0454-2A4C-4B16-8F85-2D50874109CE}" type="slidenum">
              <a:rPr lang="en-PH" altLang="en-US"/>
              <a:pPr/>
              <a:t>‹#›</a:t>
            </a:fld>
            <a:endParaRPr lang="en-PH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2DFA29-D63D-4070-A198-92BFDD7A53E3}"/>
              </a:ext>
            </a:extLst>
          </p:cNvPr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4A7971-25BB-4596-B3F7-4779A8DFD933}"/>
              </a:ext>
            </a:extLst>
          </p:cNvPr>
          <p:cNvSpPr/>
          <p:nvPr userDrawn="1"/>
        </p:nvSpPr>
        <p:spPr>
          <a:xfrm>
            <a:off x="8348663" y="6477000"/>
            <a:ext cx="795337" cy="381000"/>
          </a:xfrm>
          <a:prstGeom prst="rect">
            <a:avLst/>
          </a:prstGeom>
          <a:solidFill>
            <a:srgbClr val="FFF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3D47D3-C80B-4D2F-BDA3-045ACD25F308}"/>
              </a:ext>
            </a:extLst>
          </p:cNvPr>
          <p:cNvSpPr/>
          <p:nvPr userDrawn="1"/>
        </p:nvSpPr>
        <p:spPr>
          <a:xfrm>
            <a:off x="6291263" y="6477000"/>
            <a:ext cx="2057400" cy="381000"/>
          </a:xfrm>
          <a:prstGeom prst="rect">
            <a:avLst/>
          </a:prstGeom>
          <a:solidFill>
            <a:srgbClr val="6BC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54F8E948-6705-4D97-8F61-551614146E9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79388"/>
            <a:ext cx="584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7716C94E-7BC2-4201-AB1E-B4C8EB66D35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63" y="77788"/>
            <a:ext cx="830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rgbClr val="005828"/>
          </a:solidFill>
          <a:latin typeface="Myriad Pro" pitchFamily="34" charset="0"/>
          <a:ea typeface="ＭＳ Ｐゴシック" pitchFamily="127" charset="-128"/>
          <a:cs typeface="ＭＳ Ｐゴシック" pitchFamily="127" charset="-128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rgbClr val="005828"/>
          </a:solidFill>
          <a:latin typeface="Myriad Pro" charset="0"/>
          <a:ea typeface="ＭＳ Ｐゴシック" pitchFamily="127" charset="-128"/>
          <a:cs typeface="ＭＳ Ｐゴシック" pitchFamily="127" charset="-128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rgbClr val="005828"/>
          </a:solidFill>
          <a:latin typeface="Myriad Pro" charset="0"/>
          <a:ea typeface="ＭＳ Ｐゴシック" pitchFamily="127" charset="-128"/>
          <a:cs typeface="ＭＳ Ｐゴシック" pitchFamily="127" charset="-128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rgbClr val="005828"/>
          </a:solidFill>
          <a:latin typeface="Myriad Pro" charset="0"/>
          <a:ea typeface="ＭＳ Ｐゴシック" pitchFamily="127" charset="-128"/>
          <a:cs typeface="ＭＳ Ｐゴシック" pitchFamily="127" charset="-128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rgbClr val="005828"/>
          </a:solidFill>
          <a:latin typeface="Myriad Pro" charset="0"/>
          <a:ea typeface="ＭＳ Ｐゴシック" pitchFamily="127" charset="-128"/>
          <a:cs typeface="ＭＳ Ｐゴシック" pitchFamily="127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5828"/>
          </a:solidFill>
          <a:latin typeface="Myriad Pro" charset="0"/>
          <a:ea typeface="ＭＳ Ｐゴシック" pitchFamily="127" charset="-128"/>
          <a:cs typeface="ＭＳ Ｐゴシック" pitchFamily="127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5828"/>
          </a:solidFill>
          <a:latin typeface="Myriad Pro" charset="0"/>
          <a:ea typeface="ＭＳ Ｐゴシック" pitchFamily="127" charset="-128"/>
          <a:cs typeface="ＭＳ Ｐゴシック" pitchFamily="127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5828"/>
          </a:solidFill>
          <a:latin typeface="Myriad Pro" charset="0"/>
          <a:ea typeface="ＭＳ Ｐゴシック" pitchFamily="127" charset="-128"/>
          <a:cs typeface="ＭＳ Ｐゴシック" pitchFamily="127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5828"/>
          </a:solidFill>
          <a:latin typeface="Myriad Pro" charset="0"/>
          <a:ea typeface="ＭＳ Ｐゴシック" pitchFamily="127" charset="-128"/>
          <a:cs typeface="ＭＳ Ｐゴシック" pitchFamily="127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2060"/>
          </a:solidFill>
          <a:latin typeface="Myriad Pro" pitchFamily="34" charset="0"/>
          <a:ea typeface="ＭＳ Ｐゴシック" pitchFamily="127" charset="-128"/>
          <a:cs typeface="ＭＳ Ｐゴシック" pitchFamily="127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363636"/>
          </a:solidFill>
          <a:latin typeface="Myriad Pro" pitchFamily="34" charset="0"/>
          <a:ea typeface="ＭＳ Ｐゴシック" pitchFamily="127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63636"/>
          </a:solidFill>
          <a:latin typeface="Myriad Pro" pitchFamily="34" charset="0"/>
          <a:ea typeface="ＭＳ Ｐゴシック" pitchFamily="127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363636"/>
          </a:solidFill>
          <a:latin typeface="Myriad Pro" pitchFamily="34" charset="0"/>
          <a:ea typeface="ＭＳ Ｐゴシック" pitchFamily="127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363636"/>
          </a:solidFill>
          <a:latin typeface="Myriad Pro" pitchFamily="34" charset="0"/>
          <a:ea typeface="ＭＳ Ｐゴシック" pitchFamily="127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CD6A9F9-5470-468C-8AF5-908C7DFCB401}"/>
              </a:ext>
            </a:extLst>
          </p:cNvPr>
          <p:cNvSpPr/>
          <p:nvPr/>
        </p:nvSpPr>
        <p:spPr>
          <a:xfrm>
            <a:off x="0" y="0"/>
            <a:ext cx="5638800" cy="9144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/>
          </a:p>
        </p:txBody>
      </p:sp>
      <p:sp>
        <p:nvSpPr>
          <p:cNvPr id="12291" name="TextBox 5">
            <a:extLst>
              <a:ext uri="{FF2B5EF4-FFF2-40B4-BE49-F238E27FC236}">
                <a16:creationId xmlns:a16="http://schemas.microsoft.com/office/drawing/2014/main" id="{163D15F1-A17F-4BD3-9BEA-186293BCF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5486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PH" altLang="en-US" b="1">
                <a:solidFill>
                  <a:schemeClr val="bg1"/>
                </a:solidFill>
                <a:latin typeface="Myriad Pro"/>
              </a:rPr>
              <a:t>DEPARTMENT OF HEALTH</a:t>
            </a:r>
          </a:p>
          <a:p>
            <a:pPr eaLnBrk="1" hangingPunct="1"/>
            <a:r>
              <a:rPr lang="en-PH" altLang="en-US" b="1">
                <a:solidFill>
                  <a:schemeClr val="bg1"/>
                </a:solidFill>
                <a:latin typeface="Myriad Pro"/>
              </a:rPr>
              <a:t>RESEARCH INSTITUTE FOR TROPICAL MEDICINE</a:t>
            </a:r>
          </a:p>
        </p:txBody>
      </p:sp>
      <p:sp>
        <p:nvSpPr>
          <p:cNvPr id="12292" name="TextBox 6">
            <a:extLst>
              <a:ext uri="{FF2B5EF4-FFF2-40B4-BE49-F238E27FC236}">
                <a16:creationId xmlns:a16="http://schemas.microsoft.com/office/drawing/2014/main" id="{3C6B3A6E-2672-4FEC-8ED6-67F3044B2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00200"/>
            <a:ext cx="7696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4000" b="1" dirty="0">
                <a:solidFill>
                  <a:srgbClr val="00B050"/>
                </a:solidFill>
                <a:latin typeface="Myriad Pro"/>
              </a:rPr>
              <a:t>Best Practices for Scientific Sustainability in a Research Institution</a:t>
            </a:r>
            <a:endParaRPr lang="en-PH" altLang="en-US" sz="4000" b="1" dirty="0">
              <a:solidFill>
                <a:srgbClr val="00B050"/>
              </a:solidFill>
              <a:latin typeface="Myriad Pro"/>
            </a:endParaRPr>
          </a:p>
        </p:txBody>
      </p:sp>
      <p:sp>
        <p:nvSpPr>
          <p:cNvPr id="12293" name="TextBox 9">
            <a:extLst>
              <a:ext uri="{FF2B5EF4-FFF2-40B4-BE49-F238E27FC236}">
                <a16:creationId xmlns:a16="http://schemas.microsoft.com/office/drawing/2014/main" id="{E18A8315-47C5-43E2-9125-DE4DAAE10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794125"/>
            <a:ext cx="6096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PH" altLang="en-US" sz="2000" dirty="0">
                <a:solidFill>
                  <a:srgbClr val="161616"/>
                </a:solidFill>
                <a:latin typeface="Myriad Pro"/>
              </a:rPr>
              <a:t>Mario Jiz, PhD</a:t>
            </a:r>
            <a:endParaRPr lang="en-GB" altLang="en-US" sz="2000" dirty="0">
              <a:solidFill>
                <a:srgbClr val="161616"/>
              </a:solidFill>
              <a:latin typeface="Myriad Pro"/>
            </a:endParaRPr>
          </a:p>
          <a:p>
            <a:pPr algn="ctr" eaLnBrk="1" hangingPunct="1"/>
            <a:r>
              <a:rPr lang="en-GB" altLang="en-US" sz="2000" dirty="0">
                <a:solidFill>
                  <a:srgbClr val="161616"/>
                </a:solidFill>
                <a:latin typeface="Myriad Pro"/>
              </a:rPr>
              <a:t>Chair, Research and Innovation Office</a:t>
            </a:r>
            <a:endParaRPr lang="en-PH" altLang="en-US" sz="2000" dirty="0">
              <a:solidFill>
                <a:srgbClr val="161616"/>
              </a:solidFill>
              <a:latin typeface="Myriad Pro"/>
            </a:endParaRPr>
          </a:p>
          <a:p>
            <a:pPr algn="ctr" eaLnBrk="1" hangingPunct="1"/>
            <a:r>
              <a:rPr lang="en-GB" altLang="en-US" sz="2000" dirty="0">
                <a:solidFill>
                  <a:srgbClr val="161616"/>
                </a:solidFill>
                <a:latin typeface="Myriad Pro"/>
              </a:rPr>
              <a:t>Head, </a:t>
            </a:r>
            <a:r>
              <a:rPr lang="en-PH" altLang="en-US" sz="2000" dirty="0">
                <a:solidFill>
                  <a:srgbClr val="161616"/>
                </a:solidFill>
                <a:latin typeface="Myriad Pro"/>
              </a:rPr>
              <a:t>Immunology Department</a:t>
            </a:r>
          </a:p>
          <a:p>
            <a:pPr algn="ctr" eaLnBrk="1" hangingPunct="1"/>
            <a:r>
              <a:rPr lang="en-GB" altLang="en-US" sz="2000" dirty="0">
                <a:solidFill>
                  <a:srgbClr val="161616"/>
                </a:solidFill>
                <a:latin typeface="Myriad Pro"/>
              </a:rPr>
              <a:t>Research Institute for Tropical Medicine</a:t>
            </a:r>
            <a:endParaRPr lang="en-PH" altLang="en-US" sz="2000" dirty="0">
              <a:solidFill>
                <a:srgbClr val="161616"/>
              </a:solidFill>
              <a:latin typeface="Myriad Pro"/>
            </a:endParaRPr>
          </a:p>
          <a:p>
            <a:pPr algn="ctr" eaLnBrk="1" hangingPunct="1"/>
            <a:endParaRPr lang="en-PH" altLang="en-US" sz="2000" dirty="0">
              <a:solidFill>
                <a:srgbClr val="161616"/>
              </a:solidFill>
              <a:latin typeface="Myriad Pro"/>
            </a:endParaRPr>
          </a:p>
          <a:p>
            <a:pPr algn="ctr" eaLnBrk="1" hangingPunct="1"/>
            <a:endParaRPr lang="en-PH" altLang="en-US" sz="2000" dirty="0">
              <a:solidFill>
                <a:srgbClr val="161616"/>
              </a:solidFill>
              <a:latin typeface="Myriad Pro"/>
            </a:endParaRPr>
          </a:p>
          <a:p>
            <a:pPr algn="ctr" eaLnBrk="1" hangingPunct="1"/>
            <a:r>
              <a:rPr lang="en-GB" altLang="en-US" sz="2000" dirty="0">
                <a:solidFill>
                  <a:srgbClr val="161616"/>
                </a:solidFill>
                <a:latin typeface="Myriad Pro"/>
              </a:rPr>
              <a:t>12</a:t>
            </a:r>
            <a:r>
              <a:rPr lang="en-GB" altLang="en-US" sz="2000" baseline="30000" dirty="0">
                <a:solidFill>
                  <a:srgbClr val="161616"/>
                </a:solidFill>
                <a:latin typeface="Myriad Pro"/>
              </a:rPr>
              <a:t>th</a:t>
            </a:r>
            <a:r>
              <a:rPr lang="en-GB" altLang="en-US" sz="2000" dirty="0">
                <a:solidFill>
                  <a:srgbClr val="161616"/>
                </a:solidFill>
                <a:latin typeface="Myriad Pro"/>
              </a:rPr>
              <a:t> PNHRS Week</a:t>
            </a:r>
          </a:p>
          <a:p>
            <a:pPr algn="ctr" eaLnBrk="1" hangingPunct="1"/>
            <a:r>
              <a:rPr lang="en-GB" altLang="en-US" sz="2000" dirty="0">
                <a:solidFill>
                  <a:srgbClr val="161616"/>
                </a:solidFill>
                <a:latin typeface="Myriad Pro"/>
              </a:rPr>
              <a:t>Baguio City, 9 August 2018</a:t>
            </a:r>
            <a:endParaRPr lang="en-PH" altLang="en-US" sz="2000" dirty="0">
              <a:solidFill>
                <a:srgbClr val="161616"/>
              </a:solidFill>
              <a:latin typeface="Myriad Pr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F8A842-D18D-4726-9053-DE4E5074131C}"/>
              </a:ext>
            </a:extLst>
          </p:cNvPr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574C11-66A8-4F24-BEEA-B81504C3734B}"/>
              </a:ext>
            </a:extLst>
          </p:cNvPr>
          <p:cNvSpPr/>
          <p:nvPr/>
        </p:nvSpPr>
        <p:spPr>
          <a:xfrm>
            <a:off x="8382000" y="6477000"/>
            <a:ext cx="762000" cy="381000"/>
          </a:xfrm>
          <a:prstGeom prst="rect">
            <a:avLst/>
          </a:prstGeom>
          <a:solidFill>
            <a:srgbClr val="FFF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C5510F-02C5-4D36-8B9D-7DAD6A9117BB}"/>
              </a:ext>
            </a:extLst>
          </p:cNvPr>
          <p:cNvSpPr/>
          <p:nvPr/>
        </p:nvSpPr>
        <p:spPr>
          <a:xfrm>
            <a:off x="6324600" y="6477000"/>
            <a:ext cx="2057400" cy="381000"/>
          </a:xfrm>
          <a:prstGeom prst="rect">
            <a:avLst/>
          </a:prstGeom>
          <a:solidFill>
            <a:srgbClr val="6BC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7D4F3-FCDB-9143-BAA4-21ABF68BE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Institutional Review Board &amp; RIO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63264-8746-9F44-97FD-4361B4460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FERCAP </a:t>
            </a:r>
            <a:r>
              <a:rPr lang="en-GB" dirty="0" err="1"/>
              <a:t>recognized</a:t>
            </a:r>
            <a:r>
              <a:rPr lang="en-GB" dirty="0"/>
              <a:t> &amp; PHREB Level III accredited</a:t>
            </a:r>
          </a:p>
          <a:p>
            <a:r>
              <a:rPr lang="en-GB" dirty="0"/>
              <a:t>11 members (5 MD, 2 PhD, 4 Lay members)</a:t>
            </a:r>
          </a:p>
          <a:p>
            <a:r>
              <a:rPr lang="en-GB" dirty="0"/>
              <a:t>Institutional Research Policy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Research &amp; Innovation Office</a:t>
            </a:r>
          </a:p>
          <a:p>
            <a:r>
              <a:rPr lang="en-GB" dirty="0"/>
              <a:t>Strengthen research capacity of RITM investigators</a:t>
            </a:r>
          </a:p>
          <a:p>
            <a:r>
              <a:rPr lang="en-GB" dirty="0"/>
              <a:t>Knowledge management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EB891-93B3-8948-A71A-60C2A78DCF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8FC62-F8FC-4F6E-91C8-FAAD20E2232A}" type="slidenum">
              <a:rPr lang="en-PH" altLang="en-US" smtClean="0"/>
              <a:pPr/>
              <a:t>10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103343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RITM Work Files\6th Laboratory Postgraduate Course\LabRevUp Marketing and Creatives\RITM Pictures\_DSC139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/>
          <a:stretch/>
        </p:blipFill>
        <p:spPr bwMode="auto">
          <a:xfrm>
            <a:off x="0" y="0"/>
            <a:ext cx="9128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71800" y="0"/>
            <a:ext cx="6172200" cy="6858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" name="TextBox 5"/>
          <p:cNvSpPr txBox="1"/>
          <p:nvPr/>
        </p:nvSpPr>
        <p:spPr>
          <a:xfrm>
            <a:off x="4152900" y="464403"/>
            <a:ext cx="4919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800" b="1" dirty="0">
                <a:solidFill>
                  <a:srgbClr val="003366"/>
                </a:solidFill>
              </a:rPr>
              <a:t>Key Achievements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2800" y="1952685"/>
            <a:ext cx="56197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FAC00"/>
              </a:buClr>
              <a:buSzPct val="120000"/>
              <a:buFont typeface="Arial" panose="020B0604020202020204" pitchFamily="34" charset="0"/>
              <a:buChar char="•"/>
            </a:pPr>
            <a:r>
              <a:rPr lang="en-PH" sz="2400" dirty="0">
                <a:solidFill>
                  <a:schemeClr val="accent2">
                    <a:lumMod val="50000"/>
                  </a:schemeClr>
                </a:solidFill>
              </a:rPr>
              <a:t>Translation of research output to public health policies</a:t>
            </a:r>
          </a:p>
          <a:p>
            <a:pPr marL="285750" indent="-285750">
              <a:buClr>
                <a:srgbClr val="7FAC00"/>
              </a:buClr>
              <a:buSzPct val="120000"/>
              <a:buFont typeface="Arial" panose="020B0604020202020204" pitchFamily="34" charset="0"/>
              <a:buChar char="•"/>
            </a:pPr>
            <a:r>
              <a:rPr lang="en-PH" sz="2400" dirty="0">
                <a:solidFill>
                  <a:schemeClr val="accent2">
                    <a:lumMod val="50000"/>
                  </a:schemeClr>
                </a:solidFill>
              </a:rPr>
              <a:t>Over 500 publications in peer-reviewed international journals</a:t>
            </a:r>
          </a:p>
          <a:p>
            <a:pPr marL="285750" indent="-285750">
              <a:buClr>
                <a:srgbClr val="7FAC00"/>
              </a:buClr>
              <a:buSzPct val="120000"/>
              <a:buFont typeface="Arial" panose="020B0604020202020204" pitchFamily="34" charset="0"/>
              <a:buChar char="•"/>
            </a:pPr>
            <a:r>
              <a:rPr lang="en-PH" sz="2400" dirty="0">
                <a:solidFill>
                  <a:schemeClr val="accent2">
                    <a:lumMod val="50000"/>
                  </a:schemeClr>
                </a:solidFill>
              </a:rPr>
              <a:t>Rapid laboratory response to outbreaks and pandemic threats</a:t>
            </a:r>
          </a:p>
          <a:p>
            <a:pPr marL="285750" indent="-285750">
              <a:buClr>
                <a:srgbClr val="7FAC00"/>
              </a:buClr>
              <a:buSzPct val="120000"/>
              <a:buFont typeface="Arial" panose="020B0604020202020204" pitchFamily="34" charset="0"/>
              <a:buChar char="•"/>
            </a:pPr>
            <a:r>
              <a:rPr lang="en-PH" sz="2400" dirty="0">
                <a:solidFill>
                  <a:schemeClr val="accent2">
                    <a:lumMod val="50000"/>
                  </a:schemeClr>
                </a:solidFill>
              </a:rPr>
              <a:t>Clinical expertise in management of infectious and tropical diseases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Established and expanded formal linkages with local and international institutions</a:t>
            </a:r>
            <a:endParaRPr lang="en-PH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Clr>
                <a:srgbClr val="7FAC00"/>
              </a:buClr>
              <a:buSzPct val="120000"/>
              <a:buFont typeface="Arial" panose="020B0604020202020204" pitchFamily="34" charset="0"/>
              <a:buChar char="•"/>
            </a:pPr>
            <a:endParaRPr lang="en-PH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3" descr="E:\RITM Work Files\6th Laboratory Postgraduate Course\LabRevUp Marketing and Creatives\Official Logos\RITMLogo(ph)rev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9930"/>
            <a:ext cx="780052" cy="93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70086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162516-05F0-8D4A-ABB0-B9A7B4F32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Ongoing Researches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C66EF9-DEB5-0843-8054-42028F9EA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89 research projects</a:t>
            </a:r>
          </a:p>
          <a:p>
            <a:pPr marL="0" indent="0">
              <a:buNone/>
            </a:pPr>
            <a:endParaRPr lang="en-GB" sz="800" dirty="0"/>
          </a:p>
          <a:p>
            <a:r>
              <a:rPr lang="en-GB" dirty="0"/>
              <a:t>63 investigator-initiated</a:t>
            </a:r>
          </a:p>
          <a:p>
            <a:pPr lvl="1"/>
            <a:r>
              <a:rPr lang="en-GB" dirty="0"/>
              <a:t>33 basic biomedical research</a:t>
            </a:r>
          </a:p>
          <a:p>
            <a:pPr lvl="1"/>
            <a:r>
              <a:rPr lang="en-GB" dirty="0"/>
              <a:t>28 operations research</a:t>
            </a:r>
          </a:p>
          <a:p>
            <a:pPr lvl="1"/>
            <a:endParaRPr lang="en-GB" sz="800" dirty="0"/>
          </a:p>
          <a:p>
            <a:r>
              <a:rPr lang="en-GB" dirty="0"/>
              <a:t>26 sponsor-initiated, both DOH/WHO-commissioned &amp; private</a:t>
            </a:r>
          </a:p>
          <a:p>
            <a:pPr lvl="1"/>
            <a:r>
              <a:rPr lang="en-GB" dirty="0"/>
              <a:t>15 are industry sponsored clinical trials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B7061C-36A7-D542-BCF2-6165AF00DF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C7D1D-0255-4346-B8A9-EA4D13745E16}" type="slidenum">
              <a:rPr lang="en-PH" altLang="en-US" smtClean="0"/>
              <a:pPr/>
              <a:t>12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591079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6401D3-D9A6-DE4C-98F8-4720DDC3A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A4DE5-EF3D-1C4F-B381-EE8DBECB5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Lack of institutional research funding</a:t>
            </a:r>
          </a:p>
          <a:p>
            <a:r>
              <a:rPr lang="en-GB" dirty="0"/>
              <a:t>Dependent on highly competitive funding process and on commissioned grants, both public &amp; private</a:t>
            </a:r>
          </a:p>
          <a:p>
            <a:r>
              <a:rPr lang="en-GB" dirty="0"/>
              <a:t>Brain drain</a:t>
            </a:r>
          </a:p>
          <a:p>
            <a:r>
              <a:rPr lang="en-GB" dirty="0"/>
              <a:t>Equipment and facilities</a:t>
            </a:r>
          </a:p>
          <a:p>
            <a:r>
              <a:rPr lang="en-GB" dirty="0"/>
              <a:t>Laboratory and clinical trial space</a:t>
            </a:r>
          </a:p>
          <a:p>
            <a:r>
              <a:rPr lang="en-GB" dirty="0"/>
              <a:t>Human resource competency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8123B4-0625-6043-8E79-0B5226C404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C7D1D-0255-4346-B8A9-EA4D13745E16}" type="slidenum">
              <a:rPr lang="en-PH" altLang="en-US" smtClean="0"/>
              <a:pPr/>
              <a:t>13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593600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75DB3-E20E-6F42-A4D9-43E5234BC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funding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B076B-8804-AD47-B26F-DDA2E6A06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Capacity building for investigator initiated research</a:t>
            </a:r>
          </a:p>
          <a:p>
            <a:pPr lvl="1"/>
            <a:r>
              <a:rPr lang="en-GB" dirty="0"/>
              <a:t>Journal access</a:t>
            </a:r>
          </a:p>
          <a:p>
            <a:pPr lvl="1"/>
            <a:r>
              <a:rPr lang="en-GB" dirty="0"/>
              <a:t>Grant proposal and protocol writing</a:t>
            </a:r>
          </a:p>
          <a:p>
            <a:pPr lvl="1"/>
            <a:endParaRPr lang="en-GB" sz="800" dirty="0"/>
          </a:p>
          <a:p>
            <a:r>
              <a:rPr lang="en-GB" sz="2400" dirty="0"/>
              <a:t>Collation and dissemination of funding opportunities (twice monthly RIO Newsletter)</a:t>
            </a:r>
          </a:p>
          <a:p>
            <a:endParaRPr lang="en-GB" sz="800" dirty="0"/>
          </a:p>
          <a:p>
            <a:r>
              <a:rPr lang="en-GB" sz="2400" dirty="0"/>
              <a:t>Local funding through the Philippine Council for Health Research &amp; Development</a:t>
            </a:r>
          </a:p>
          <a:p>
            <a:endParaRPr lang="en-GB" sz="800" dirty="0"/>
          </a:p>
          <a:p>
            <a:r>
              <a:rPr lang="en-GB" sz="2400" b="1" dirty="0"/>
              <a:t>Strengthen and expand collaboration with international research and academic institutions</a:t>
            </a:r>
          </a:p>
          <a:p>
            <a:pPr marL="0" indent="0">
              <a:buNone/>
            </a:pPr>
            <a:r>
              <a:rPr lang="en-GB" sz="2400" dirty="0"/>
              <a:t>	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39EEB-B7F1-AB4A-BA0F-D5F8877916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8FC62-F8FC-4F6E-91C8-FAAD20E2232A}" type="slidenum">
              <a:rPr lang="en-PH" altLang="en-US" smtClean="0"/>
              <a:pPr/>
              <a:t>14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934617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D7A2B-B8E6-D94F-AD40-50E0FE759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Funding Agencies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44AC5-1B0C-6443-83C0-C6FBCFA08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306" y="1447800"/>
            <a:ext cx="7488494" cy="467836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US National Institutes of Health</a:t>
            </a:r>
          </a:p>
          <a:p>
            <a:pPr marL="0" indent="0">
              <a:buNone/>
            </a:pPr>
            <a:r>
              <a:rPr lang="en-GB" sz="2400" dirty="0"/>
              <a:t>Centers for Disease Control and Prevention</a:t>
            </a:r>
          </a:p>
          <a:p>
            <a:pPr marL="0" indent="0">
              <a:buNone/>
            </a:pPr>
            <a:r>
              <a:rPr lang="en-GB" sz="2400" dirty="0"/>
              <a:t>Japan International Cooperation Agency</a:t>
            </a:r>
          </a:p>
          <a:p>
            <a:pPr marL="0" indent="0">
              <a:buNone/>
            </a:pPr>
            <a:r>
              <a:rPr lang="en-GB" sz="2400" dirty="0"/>
              <a:t>UK Medical Research Council</a:t>
            </a:r>
          </a:p>
          <a:p>
            <a:pPr marL="0" indent="0">
              <a:buNone/>
            </a:pPr>
            <a:r>
              <a:rPr lang="en-GB" sz="2400" dirty="0"/>
              <a:t>Australian National Health Medical Research Council</a:t>
            </a:r>
          </a:p>
          <a:p>
            <a:pPr marL="0" indent="0">
              <a:buNone/>
            </a:pPr>
            <a:r>
              <a:rPr lang="en-GB" sz="2400" dirty="0"/>
              <a:t>USAID, AUSAID</a:t>
            </a:r>
          </a:p>
          <a:p>
            <a:pPr marL="0" indent="0">
              <a:buNone/>
            </a:pPr>
            <a:r>
              <a:rPr lang="en-GB" sz="2400" dirty="0"/>
              <a:t>WHO Tropical Disease Research</a:t>
            </a:r>
          </a:p>
          <a:p>
            <a:pPr marL="0" indent="0">
              <a:buNone/>
            </a:pPr>
            <a:r>
              <a:rPr lang="en-GB" sz="2400" dirty="0"/>
              <a:t>Bill &amp; Melinda Gates Foundation</a:t>
            </a:r>
          </a:p>
          <a:p>
            <a:pPr marL="0" indent="0">
              <a:buNone/>
            </a:pPr>
            <a:r>
              <a:rPr lang="en-GB" sz="2400" dirty="0"/>
              <a:t>American Foundation for AIDS Research</a:t>
            </a:r>
          </a:p>
          <a:p>
            <a:pPr marL="0" indent="0">
              <a:buNone/>
            </a:pPr>
            <a:r>
              <a:rPr lang="en-GB" sz="2400" dirty="0"/>
              <a:t>Global Fund for TB, Malaria and HIV</a:t>
            </a:r>
          </a:p>
          <a:p>
            <a:pPr marL="0" indent="0">
              <a:buNone/>
            </a:pPr>
            <a:r>
              <a:rPr lang="en-GB" sz="2400" dirty="0"/>
              <a:t>Funding agencies in Canada, France, China etc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9F6C5-786C-6649-B5F8-E70666F1B8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8FC62-F8FC-4F6E-91C8-FAAD20E2232A}" type="slidenum">
              <a:rPr lang="en-PH" altLang="en-US" smtClean="0"/>
              <a:pPr/>
              <a:t>15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93195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D4544-F5BC-9449-815D-8C6BCE385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Industry funding and collaboration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E7BD4-DFA6-6D4D-982F-288F213DF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048" y="1447800"/>
            <a:ext cx="7795752" cy="4678363"/>
          </a:xfrm>
        </p:spPr>
        <p:txBody>
          <a:bodyPr/>
          <a:lstStyle/>
          <a:p>
            <a:r>
              <a:rPr lang="en-GB" sz="2400" dirty="0"/>
              <a:t>GlaxoSmithKline</a:t>
            </a:r>
          </a:p>
          <a:p>
            <a:r>
              <a:rPr lang="en-GB" sz="2400" dirty="0"/>
              <a:t>Takeda</a:t>
            </a:r>
          </a:p>
          <a:p>
            <a:r>
              <a:rPr lang="en-GB" sz="2400" dirty="0" err="1"/>
              <a:t>Sanofi-Pasteur</a:t>
            </a:r>
            <a:endParaRPr lang="en-GB" sz="2400" dirty="0"/>
          </a:p>
          <a:p>
            <a:r>
              <a:rPr lang="en-GB" sz="2400" dirty="0"/>
              <a:t>Pfizer</a:t>
            </a:r>
          </a:p>
          <a:p>
            <a:r>
              <a:rPr lang="en-GB" sz="2400" dirty="0"/>
              <a:t>LG </a:t>
            </a:r>
            <a:r>
              <a:rPr lang="en-GB" sz="2400" dirty="0" err="1"/>
              <a:t>Chem</a:t>
            </a:r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/>
              <a:t>Non-profit</a:t>
            </a:r>
          </a:p>
          <a:p>
            <a:r>
              <a:rPr lang="en-GB" sz="2400" dirty="0"/>
              <a:t>International Vaccine Institute</a:t>
            </a:r>
          </a:p>
          <a:p>
            <a:r>
              <a:rPr lang="en-GB" sz="2400" dirty="0"/>
              <a:t>PATH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17811-5EE2-BD4E-8F84-40026EA25C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8FC62-F8FC-4F6E-91C8-FAAD20E2232A}" type="slidenum">
              <a:rPr lang="en-PH" altLang="en-US" smtClean="0"/>
              <a:pPr/>
              <a:t>16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963904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960D2-D4DA-F54E-8D3B-DC4A63841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Funding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6F17C-DF4F-A441-83F8-03163E64D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Internal research funds</a:t>
            </a:r>
          </a:p>
          <a:p>
            <a:pPr lvl="1"/>
            <a:r>
              <a:rPr lang="en-GB" dirty="0"/>
              <a:t>Research Policy mandates Institutional Fee</a:t>
            </a:r>
          </a:p>
          <a:p>
            <a:pPr lvl="1"/>
            <a:r>
              <a:rPr lang="en-GB" dirty="0"/>
              <a:t>6 small research grants in 2017 </a:t>
            </a:r>
          </a:p>
          <a:p>
            <a:pPr lvl="1"/>
            <a:r>
              <a:rPr lang="en-GB" dirty="0"/>
              <a:t>5 grants in 2018, out of 10 submissions</a:t>
            </a:r>
          </a:p>
          <a:p>
            <a:pPr lvl="1"/>
            <a:r>
              <a:rPr lang="en-GB" dirty="0"/>
              <a:t>P 300,000 for one year projects </a:t>
            </a:r>
          </a:p>
          <a:p>
            <a:pPr lvl="1"/>
            <a:r>
              <a:rPr lang="en-GB" dirty="0"/>
              <a:t>Personnel and supplies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6D6D6-EEC5-9F4D-8AD3-2A10FAD773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8FC62-F8FC-4F6E-91C8-FAAD20E2232A}" type="slidenum">
              <a:rPr lang="en-PH" altLang="en-US" smtClean="0"/>
              <a:pPr/>
              <a:t>17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034723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A1A48-EBF8-F348-B452-B90B9766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99120"/>
          </a:xfrm>
        </p:spPr>
        <p:txBody>
          <a:bodyPr>
            <a:normAutofit/>
          </a:bodyPr>
          <a:lstStyle/>
          <a:p>
            <a:r>
              <a:rPr lang="en-GB" sz="3200" dirty="0"/>
              <a:t>Lobby for institutional research support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F72E2-448C-0C42-9C48-2FBA38828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Health Policy Development and Planning Bureau</a:t>
            </a:r>
          </a:p>
          <a:p>
            <a:pPr lvl="1"/>
            <a:r>
              <a:rPr lang="en-GB" dirty="0"/>
              <a:t>Facilitated by the HPDPB Research Division</a:t>
            </a:r>
          </a:p>
          <a:p>
            <a:pPr lvl="1"/>
            <a:r>
              <a:rPr lang="en-GB" dirty="0"/>
              <a:t>&gt;20 proposals from the various study groups</a:t>
            </a:r>
          </a:p>
          <a:p>
            <a:pPr lvl="1"/>
            <a:r>
              <a:rPr lang="en-GB" dirty="0"/>
              <a:t>for evaluation by the RITM executive committee &amp; submission to HPDPB</a:t>
            </a:r>
          </a:p>
          <a:p>
            <a:pPr lvl="1"/>
            <a:r>
              <a:rPr lang="en-GB" dirty="0"/>
              <a:t>2% DOH budget allocation for 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E86F7-480F-1B49-9C3E-4646DF3C07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8FC62-F8FC-4F6E-91C8-FAAD20E2232A}" type="slidenum">
              <a:rPr lang="en-PH" altLang="en-US" smtClean="0"/>
              <a:pPr/>
              <a:t>18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570333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76292-7FF9-4148-8DD2-AD519509F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Human Resource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5352E-482C-1C49-9CE9-6685E17AB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Incentivise researchers through honoraria</a:t>
            </a:r>
          </a:p>
          <a:p>
            <a:pPr lvl="1"/>
            <a:r>
              <a:rPr lang="en-GB" dirty="0"/>
              <a:t>Local researchers do more work than international collaborators, but are inappropriately compensated</a:t>
            </a:r>
          </a:p>
          <a:p>
            <a:pPr lvl="1"/>
            <a:r>
              <a:rPr lang="en-GB" dirty="0"/>
              <a:t>DBM-DoF-COA circular on international projects respecting the approved budget</a:t>
            </a:r>
          </a:p>
          <a:p>
            <a:pPr lvl="1"/>
            <a:r>
              <a:rPr lang="en-GB" dirty="0"/>
              <a:t>Challenging for publicly funded research (25% cap)</a:t>
            </a:r>
          </a:p>
          <a:p>
            <a:pPr lvl="1"/>
            <a:endParaRPr lang="en-GB" sz="800" dirty="0"/>
          </a:p>
          <a:p>
            <a:r>
              <a:rPr lang="en-GB" dirty="0"/>
              <a:t>Scientific career system</a:t>
            </a:r>
          </a:p>
          <a:p>
            <a:endParaRPr lang="en-GB" sz="800" dirty="0"/>
          </a:p>
          <a:p>
            <a:r>
              <a:rPr lang="en-GB" dirty="0"/>
              <a:t>Recognition (PRAISE Committee)</a:t>
            </a:r>
          </a:p>
          <a:p>
            <a:pPr lvl="1"/>
            <a:r>
              <a:rPr lang="en-GB" dirty="0"/>
              <a:t>Publication award, international research award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12B2E-CC43-E546-863E-A2EDAD7E23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8FC62-F8FC-4F6E-91C8-FAAD20E2232A}" type="slidenum">
              <a:rPr lang="en-PH" altLang="en-US" smtClean="0"/>
              <a:pPr/>
              <a:t>19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139807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91EE1-4C24-4241-A939-E1F8B5A0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Institute for Tropical Medicine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CB4AB-CDA0-BB42-BFA3-87336C3AA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3300544"/>
          </a:xfrm>
        </p:spPr>
        <p:txBody>
          <a:bodyPr/>
          <a:lstStyle/>
          <a:p>
            <a:r>
              <a:rPr lang="en-GB" sz="2400" dirty="0"/>
              <a:t>Established 1981 in Alabang, Muntinlupa City</a:t>
            </a:r>
          </a:p>
          <a:p>
            <a:r>
              <a:rPr lang="en-GB" sz="2400" dirty="0"/>
              <a:t>Attached agency of the Department of Health</a:t>
            </a:r>
          </a:p>
          <a:p>
            <a:r>
              <a:rPr lang="en-GB" sz="2400" dirty="0"/>
              <a:t>Primary mandate to conduct globally competitive research on infectious and tropical diseases</a:t>
            </a:r>
          </a:p>
          <a:p>
            <a:r>
              <a:rPr lang="en-GB" sz="2400"/>
              <a:t>Conducts </a:t>
            </a:r>
            <a:r>
              <a:rPr lang="en-GB" sz="2400" dirty="0"/>
              <a:t>training, clinical care, reference laboratory services and biologicals production for the prevention and control of infectious and tropical diseases of public health importance to the Philippines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4C8E5-87C6-0E43-ABFB-C49C2CD053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8FC62-F8FC-4F6E-91C8-FAAD20E2232A}" type="slidenum">
              <a:rPr lang="en-PH" altLang="en-US" smtClean="0"/>
              <a:pPr/>
              <a:t>2</a:t>
            </a:fld>
            <a:endParaRPr lang="en-PH" altLang="en-US"/>
          </a:p>
        </p:txBody>
      </p:sp>
      <p:pic>
        <p:nvPicPr>
          <p:cNvPr id="6" name="Picture 2" descr="E:\RITM Work Files\6th Laboratory Postgraduate Course\LabRevUp Marketing and Creatives\RITM Pictures\_DSC1562_edit copy.jpg">
            <a:extLst>
              <a:ext uri="{FF2B5EF4-FFF2-40B4-BE49-F238E27FC236}">
                <a16:creationId xmlns:a16="http://schemas.microsoft.com/office/drawing/2014/main" id="{77D03D42-44DB-B14E-9CD6-5E88DA101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519"/>
            <a:ext cx="9144000" cy="207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202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09A18-B847-BB49-BB4B-6D87D3B2B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Investments in Human Resource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BD7E7-E163-1046-B103-36C3CAF78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Capacity building</a:t>
            </a:r>
          </a:p>
          <a:p>
            <a:pPr lvl="1"/>
            <a:r>
              <a:rPr lang="en-GB" dirty="0"/>
              <a:t>Manuscript writing</a:t>
            </a:r>
          </a:p>
          <a:p>
            <a:pPr lvl="1"/>
            <a:r>
              <a:rPr lang="en-GB" dirty="0"/>
              <a:t>Policy brief workshop</a:t>
            </a:r>
          </a:p>
          <a:p>
            <a:pPr lvl="1"/>
            <a:r>
              <a:rPr lang="en-GB" dirty="0"/>
              <a:t>GCP and ethics training</a:t>
            </a:r>
          </a:p>
          <a:p>
            <a:pPr lvl="1"/>
            <a:r>
              <a:rPr lang="en-GB" dirty="0"/>
              <a:t>Project management and implementation</a:t>
            </a:r>
          </a:p>
          <a:p>
            <a:pPr lvl="1"/>
            <a:r>
              <a:rPr lang="en-GB" dirty="0"/>
              <a:t>Dissemination of scholarship and fellowship opportunities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WHO TDR Regional Training Center for Good Research Practices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C03C2-C6F2-BF4B-AF3F-A3C2279268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8FC62-F8FC-4F6E-91C8-FAAD20E2232A}" type="slidenum">
              <a:rPr lang="en-PH" altLang="en-US" smtClean="0"/>
              <a:pPr/>
              <a:t>20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179172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805AF-BD8E-4F4C-9C80-C1AF4E3B8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Investments in Human Resource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B3544-E8D3-7848-9E14-FF382B243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Research-nurturing environment</a:t>
            </a:r>
          </a:p>
          <a:p>
            <a:pPr lvl="1"/>
            <a:r>
              <a:rPr lang="en-GB" dirty="0"/>
              <a:t>Monthly brown bag lectures</a:t>
            </a:r>
          </a:p>
          <a:p>
            <a:pPr lvl="1"/>
            <a:r>
              <a:rPr lang="en-GB" dirty="0"/>
              <a:t>Research symposia for visiting scientists</a:t>
            </a:r>
          </a:p>
          <a:p>
            <a:pPr lvl="1"/>
            <a:r>
              <a:rPr lang="en-GB" dirty="0"/>
              <a:t>Annual Research Conference</a:t>
            </a:r>
          </a:p>
          <a:p>
            <a:pPr lvl="1"/>
            <a:r>
              <a:rPr lang="en-GB" dirty="0"/>
              <a:t>Support for local conference travel of accepted abstracts</a:t>
            </a:r>
          </a:p>
          <a:p>
            <a:pPr lvl="1"/>
            <a:endParaRPr lang="en-GB" sz="800" dirty="0"/>
          </a:p>
          <a:p>
            <a:r>
              <a:rPr lang="en-GB" dirty="0"/>
              <a:t>Dedicated time (Writing leave) for proposal and manuscript development</a:t>
            </a:r>
          </a:p>
          <a:p>
            <a:endParaRPr lang="en-GB" sz="800" dirty="0"/>
          </a:p>
          <a:p>
            <a:r>
              <a:rPr lang="en-GB" dirty="0"/>
              <a:t>Support for publication fees ($$$ per page)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59407-9F0F-BF49-BC4D-1ED50FE365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8FC62-F8FC-4F6E-91C8-FAAD20E2232A}" type="slidenum">
              <a:rPr lang="en-PH" altLang="en-US" smtClean="0"/>
              <a:pPr/>
              <a:t>21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544494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2A804-2596-704B-ADB4-535786323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Institutional Resources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929D1-66AE-6044-A1A7-C60DB7FD5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Epidemiology &amp; Biostatistics</a:t>
            </a:r>
          </a:p>
          <a:p>
            <a:pPr lvl="1"/>
            <a:r>
              <a:rPr lang="en-GB" dirty="0"/>
              <a:t>Study design, data collection tools, data management, sample size calculation, statistical analysis</a:t>
            </a:r>
          </a:p>
          <a:p>
            <a:r>
              <a:rPr lang="en-GB" dirty="0"/>
              <a:t>Molecular Biology core facility</a:t>
            </a:r>
          </a:p>
          <a:p>
            <a:pPr lvl="1"/>
            <a:r>
              <a:rPr lang="en-GB" dirty="0"/>
              <a:t>Conventional and real-time PCR, Sanger sequencing, Next Generation Sequencing</a:t>
            </a:r>
          </a:p>
          <a:p>
            <a:r>
              <a:rPr lang="en-GB" dirty="0"/>
              <a:t>Immunology core facility</a:t>
            </a:r>
          </a:p>
          <a:p>
            <a:pPr lvl="1"/>
            <a:r>
              <a:rPr lang="en-GB" dirty="0"/>
              <a:t>Monoclonal antibody production, antigen production and purification, ELISA, peptide mass fingerprinting</a:t>
            </a:r>
          </a:p>
          <a:p>
            <a:r>
              <a:rPr lang="en-GB" dirty="0"/>
              <a:t>Pathology (</a:t>
            </a:r>
            <a:r>
              <a:rPr lang="en-GB" dirty="0" err="1"/>
              <a:t>Histopath</a:t>
            </a:r>
            <a:r>
              <a:rPr lang="en-GB" dirty="0"/>
              <a:t>, EM)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70ACB-9FF9-8643-9C7F-EA99A0241C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8FC62-F8FC-4F6E-91C8-FAAD20E2232A}" type="slidenum">
              <a:rPr lang="en-PH" altLang="en-US" smtClean="0"/>
              <a:pPr/>
              <a:t>22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164933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42764-C6F7-DF4A-A430-E4A34A512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directions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515C5-B435-444C-ABBD-B4090CEE9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45075"/>
          </a:xfrm>
        </p:spPr>
        <p:txBody>
          <a:bodyPr/>
          <a:lstStyle/>
          <a:p>
            <a:r>
              <a:rPr lang="en-GB" dirty="0"/>
              <a:t>Institutional Research Agenda</a:t>
            </a:r>
          </a:p>
          <a:p>
            <a:pPr lvl="1"/>
            <a:r>
              <a:rPr lang="en-GB" dirty="0"/>
              <a:t>RITM Research Agenda established 2017, reviewed in 2018</a:t>
            </a:r>
          </a:p>
          <a:p>
            <a:pPr lvl="1"/>
            <a:r>
              <a:rPr lang="en-GB" dirty="0"/>
              <a:t>64 research topics from the study groups and departments</a:t>
            </a:r>
          </a:p>
          <a:p>
            <a:pPr lvl="1"/>
            <a:r>
              <a:rPr lang="en-GB" dirty="0"/>
              <a:t>Aligned with NUHRA and DOH research agenda</a:t>
            </a:r>
          </a:p>
          <a:p>
            <a:pPr lvl="1"/>
            <a:r>
              <a:rPr lang="en-GB" dirty="0"/>
              <a:t>Close coordination with Program Managers</a:t>
            </a:r>
          </a:p>
          <a:p>
            <a:endParaRPr lang="en-GB" sz="800" dirty="0"/>
          </a:p>
          <a:p>
            <a:r>
              <a:rPr lang="en-GB" dirty="0"/>
              <a:t>Research targets in Quality Management System</a:t>
            </a:r>
          </a:p>
          <a:p>
            <a:pPr lvl="1"/>
            <a:r>
              <a:rPr lang="en-GB" dirty="0"/>
              <a:t>IPCR targets for ongoing IRB-approved research projects, proposals submitted, publications</a:t>
            </a:r>
          </a:p>
          <a:p>
            <a:pPr lvl="1"/>
            <a:r>
              <a:rPr lang="en-GB" dirty="0"/>
              <a:t>Semi-annual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05536-8D03-0745-AED6-54E4A1B20E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8FC62-F8FC-4F6E-91C8-FAAD20E2232A}" type="slidenum">
              <a:rPr lang="en-PH" altLang="en-US" smtClean="0"/>
              <a:pPr/>
              <a:t>23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449003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5A61C-5586-6E43-9E9A-D04A6C67D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Future-proof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B8EA0-EDB1-B140-9239-767C72261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07840"/>
            <a:ext cx="8229600" cy="2845296"/>
          </a:xfrm>
        </p:spPr>
        <p:txBody>
          <a:bodyPr/>
          <a:lstStyle/>
          <a:p>
            <a:r>
              <a:rPr lang="en-GB" dirty="0"/>
              <a:t>Lobby for &amp; acquire advanced technologies</a:t>
            </a:r>
          </a:p>
          <a:p>
            <a:r>
              <a:rPr lang="en-GB" dirty="0"/>
              <a:t>Expansion of research spaces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3A650-7DBF-4F44-9843-3AF1A4EB60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8FC62-F8FC-4F6E-91C8-FAAD20E2232A}" type="slidenum">
              <a:rPr lang="en-PH" altLang="en-US" smtClean="0"/>
              <a:pPr/>
              <a:t>24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401994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F6D38-FF22-4B49-BB8D-1270E74CF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32501-1E9D-C742-9680-031CEA087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Funding opportunities are available for quality, timely and relevant research proposals</a:t>
            </a:r>
          </a:p>
          <a:p>
            <a:r>
              <a:rPr lang="en-GB" dirty="0"/>
              <a:t>Strength in collaboration</a:t>
            </a:r>
          </a:p>
          <a:p>
            <a:r>
              <a:rPr lang="en-GB" dirty="0"/>
              <a:t>Human resource is our greatest asset</a:t>
            </a:r>
          </a:p>
          <a:p>
            <a:r>
              <a:rPr lang="en-GB" dirty="0"/>
              <a:t>Shared responsibility to establish a nurturing and productive environment for researchers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3BBBF-D1FA-4B4C-B5B8-EEB7368CF2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8FC62-F8FC-4F6E-91C8-FAAD20E2232A}" type="slidenum">
              <a:rPr lang="en-PH" altLang="en-US" smtClean="0"/>
              <a:pPr/>
              <a:t>25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1874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524000" y="1250007"/>
            <a:ext cx="2133600" cy="2133600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32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PH" sz="4400" b="1" dirty="0">
                <a:solidFill>
                  <a:schemeClr val="accent3">
                    <a:lumMod val="50000"/>
                  </a:schemeClr>
                </a:solidFill>
              </a:rPr>
              <a:t>RITM</a:t>
            </a:r>
            <a:endParaRPr lang="en-PH" sz="32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PH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62400" y="457229"/>
            <a:ext cx="1828800" cy="1752600"/>
            <a:chOff x="2499360" y="331708"/>
            <a:chExt cx="1828800" cy="1752600"/>
          </a:xfrm>
        </p:grpSpPr>
        <p:sp>
          <p:nvSpPr>
            <p:cNvPr id="2" name="Oval 1"/>
            <p:cNvSpPr/>
            <p:nvPr/>
          </p:nvSpPr>
          <p:spPr>
            <a:xfrm>
              <a:off x="2575560" y="331708"/>
              <a:ext cx="1752600" cy="17526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sz="24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99360" y="502950"/>
              <a:ext cx="1828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2400" b="1" dirty="0">
                  <a:solidFill>
                    <a:schemeClr val="bg1"/>
                  </a:solidFill>
                </a:rPr>
                <a:t>Public Health Research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971800" y="3886200"/>
            <a:ext cx="1752600" cy="1752600"/>
            <a:chOff x="3451860" y="2507456"/>
            <a:chExt cx="1752600" cy="1752600"/>
          </a:xfrm>
        </p:grpSpPr>
        <p:sp>
          <p:nvSpPr>
            <p:cNvPr id="16" name="Oval 15"/>
            <p:cNvSpPr/>
            <p:nvPr/>
          </p:nvSpPr>
          <p:spPr>
            <a:xfrm>
              <a:off x="3451860" y="2507456"/>
              <a:ext cx="1752600" cy="17526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sz="24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51860" y="2552640"/>
              <a:ext cx="17526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PH" sz="2000" b="1" dirty="0">
                  <a:solidFill>
                    <a:prstClr val="white"/>
                  </a:solidFill>
                </a:rPr>
                <a:t>Tertiary</a:t>
              </a:r>
            </a:p>
            <a:p>
              <a:pPr lvl="0" algn="ctr"/>
              <a:r>
                <a:rPr lang="en-PH" sz="2000" b="1" dirty="0">
                  <a:solidFill>
                    <a:prstClr val="white"/>
                  </a:solidFill>
                </a:rPr>
                <a:t>Healthcare for Infectious Diseases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38200" y="3800714"/>
            <a:ext cx="1752600" cy="1752600"/>
            <a:chOff x="3451860" y="2507456"/>
            <a:chExt cx="1752600" cy="1752600"/>
          </a:xfrm>
        </p:grpSpPr>
        <p:sp>
          <p:nvSpPr>
            <p:cNvPr id="19" name="Oval 18"/>
            <p:cNvSpPr/>
            <p:nvPr/>
          </p:nvSpPr>
          <p:spPr>
            <a:xfrm>
              <a:off x="3451860" y="2507456"/>
              <a:ext cx="1752600" cy="17526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sz="24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51860" y="2932093"/>
              <a:ext cx="175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2400" b="1" dirty="0">
                  <a:solidFill>
                    <a:schemeClr val="bg1"/>
                  </a:solidFill>
                </a:rPr>
                <a:t>Training</a:t>
              </a:r>
            </a:p>
            <a:p>
              <a:pPr algn="ctr"/>
              <a:r>
                <a:rPr lang="en-PH" sz="2400" b="1" dirty="0">
                  <a:solidFill>
                    <a:schemeClr val="bg1"/>
                  </a:solidFill>
                </a:rPr>
                <a:t>Courses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V="1">
            <a:off x="3505200" y="1595139"/>
            <a:ext cx="724329" cy="248336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358640" y="2472751"/>
            <a:ext cx="1752600" cy="1752600"/>
            <a:chOff x="3451860" y="2507456"/>
            <a:chExt cx="1752600" cy="1752600"/>
          </a:xfrm>
        </p:grpSpPr>
        <p:sp>
          <p:nvSpPr>
            <p:cNvPr id="11" name="Oval 10"/>
            <p:cNvSpPr/>
            <p:nvPr/>
          </p:nvSpPr>
          <p:spPr>
            <a:xfrm>
              <a:off x="3451860" y="2507456"/>
              <a:ext cx="1752600" cy="17526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sz="24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51860" y="2932093"/>
              <a:ext cx="175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2400" b="1" dirty="0">
                  <a:solidFill>
                    <a:schemeClr val="bg1"/>
                  </a:solidFill>
                </a:rPr>
                <a:t>Clinical</a:t>
              </a:r>
            </a:p>
            <a:p>
              <a:pPr algn="ctr"/>
              <a:r>
                <a:rPr lang="en-PH" sz="2400" b="1" dirty="0">
                  <a:solidFill>
                    <a:schemeClr val="bg1"/>
                  </a:solidFill>
                </a:rPr>
                <a:t>Trials</a:t>
              </a:r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3047571" y="3231207"/>
            <a:ext cx="610029" cy="85225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890189" y="3231207"/>
            <a:ext cx="167212" cy="692944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52400" y="56388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PH" sz="5400" b="1" dirty="0">
                <a:solidFill>
                  <a:srgbClr val="003366"/>
                </a:solidFill>
              </a:rPr>
              <a:t>Executive Order 674, 1981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505200" y="2735392"/>
            <a:ext cx="1066800" cy="384601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RITM aerial view"/>
          <p:cNvPicPr>
            <a:picLocks noChangeAspect="1" noChangeArrowheads="1"/>
          </p:cNvPicPr>
          <p:nvPr/>
        </p:nvPicPr>
        <p:blipFill>
          <a:blip r:embed="rId2" cstate="print">
            <a:lum bright="6000" contrast="-6000"/>
          </a:blip>
          <a:srcRect l="10388" t="23563" b="1875"/>
          <a:stretch>
            <a:fillRect/>
          </a:stretch>
        </p:blipFill>
        <p:spPr bwMode="auto">
          <a:xfrm>
            <a:off x="1608380" y="1636148"/>
            <a:ext cx="2049220" cy="1335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747318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391"/>
            <a:ext cx="33528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085" y="4325034"/>
            <a:ext cx="3349205" cy="19288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 descr="PIC003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018" y="941534"/>
            <a:ext cx="4648200" cy="3954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086" y="2133600"/>
            <a:ext cx="3342278" cy="188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07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16680"/>
            <a:ext cx="77724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ja-JP" sz="3200" b="1" dirty="0">
                <a:solidFill>
                  <a:schemeClr val="accent2"/>
                </a:solidFill>
                <a:latin typeface="Calibri" pitchFamily="34" charset="0"/>
                <a:ea typeface="ＭＳ Ｐゴシック" pitchFamily="50" charset="-128"/>
              </a:rPr>
              <a:t>Responsibilities</a:t>
            </a:r>
            <a:endParaRPr lang="en-US" altLang="ja-JP" sz="3200" b="1" dirty="0">
              <a:solidFill>
                <a:schemeClr val="accent2"/>
              </a:solidFill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080390"/>
            <a:ext cx="6400800" cy="526093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ja-JP" sz="2300" b="1" dirty="0">
                <a:latin typeface="Calibri" pitchFamily="34" charset="0"/>
                <a:ea typeface="ＭＳ Ｐゴシック" charset="-128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ja-JP" sz="2300" dirty="0">
                <a:latin typeface="Calibri" pitchFamily="34" charset="0"/>
                <a:ea typeface="ＭＳ Ｐゴシック" charset="-128"/>
              </a:rPr>
              <a:t>Main research arm of DOH for infectious and tropical diseases (1981)</a:t>
            </a:r>
          </a:p>
          <a:p>
            <a:pPr lvl="1">
              <a:lnSpc>
                <a:spcPct val="80000"/>
              </a:lnSpc>
            </a:pPr>
            <a:r>
              <a:rPr lang="en-US" altLang="ja-JP" sz="2300" dirty="0">
                <a:latin typeface="Calibri" pitchFamily="34" charset="0"/>
                <a:ea typeface="ＭＳ Ｐゴシック" charset="-128"/>
              </a:rPr>
              <a:t>National Reference Laboratories for infectious disease (2000)</a:t>
            </a:r>
          </a:p>
          <a:p>
            <a:pPr lvl="1">
              <a:lnSpc>
                <a:spcPct val="80000"/>
              </a:lnSpc>
            </a:pPr>
            <a:r>
              <a:rPr lang="en-US" altLang="ja-JP" sz="2300" dirty="0">
                <a:latin typeface="Calibri" pitchFamily="34" charset="0"/>
                <a:ea typeface="ＭＳ Ｐゴシック" charset="-128"/>
              </a:rPr>
              <a:t>Designated Referral Hospital for Emerging and Reemerging Infections (2003)</a:t>
            </a:r>
          </a:p>
          <a:p>
            <a:pPr lvl="1">
              <a:lnSpc>
                <a:spcPct val="80000"/>
              </a:lnSpc>
            </a:pPr>
            <a:r>
              <a:rPr lang="en-US" altLang="ja-JP" sz="2300" dirty="0">
                <a:latin typeface="Calibri" pitchFamily="34" charset="0"/>
                <a:ea typeface="ＭＳ Ｐゴシック" charset="-128"/>
              </a:rPr>
              <a:t>Biologicals production, storage and distribution of EPI vaccines in the country (1998)</a:t>
            </a:r>
          </a:p>
          <a:p>
            <a:pPr lvl="1">
              <a:lnSpc>
                <a:spcPct val="80000"/>
              </a:lnSpc>
            </a:pPr>
            <a:r>
              <a:rPr lang="en-GB" altLang="ja-JP" sz="2300" dirty="0">
                <a:latin typeface="Calibri" pitchFamily="34" charset="0"/>
                <a:ea typeface="ＭＳ Ｐゴシック" charset="-128"/>
              </a:rPr>
              <a:t>WHO TDR </a:t>
            </a:r>
            <a:r>
              <a:rPr lang="en-US" altLang="ja-JP" sz="2300" dirty="0">
                <a:latin typeface="Calibri" pitchFamily="34" charset="0"/>
                <a:ea typeface="ＭＳ Ｐゴシック" charset="-128"/>
              </a:rPr>
              <a:t>Regional Training Center </a:t>
            </a:r>
            <a:endParaRPr lang="en-GB" altLang="ja-JP" sz="2300" dirty="0">
              <a:latin typeface="Calibri" pitchFamily="34" charset="0"/>
              <a:ea typeface="ＭＳ Ｐゴシック" charset="-128"/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en-GB" altLang="ja-JP" sz="2300" dirty="0">
                <a:latin typeface="Calibri" pitchFamily="34" charset="0"/>
                <a:ea typeface="ＭＳ Ｐゴシック" charset="-128"/>
              </a:rPr>
              <a:t>    </a:t>
            </a:r>
            <a:r>
              <a:rPr lang="en-US" altLang="ja-JP" sz="2300" dirty="0">
                <a:latin typeface="Calibri" pitchFamily="34" charset="0"/>
                <a:ea typeface="ＭＳ Ｐゴシック" charset="-128"/>
              </a:rPr>
              <a:t>for Good Research </a:t>
            </a:r>
            <a:endParaRPr lang="en-GB" altLang="ja-JP" sz="2300" dirty="0">
              <a:latin typeface="Calibri" pitchFamily="34" charset="0"/>
              <a:ea typeface="ＭＳ Ｐゴシック" charset="-128"/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en-GB" altLang="ja-JP" sz="2300" dirty="0">
                <a:latin typeface="Calibri" pitchFamily="34" charset="0"/>
                <a:ea typeface="ＭＳ Ｐゴシック" charset="-128"/>
              </a:rPr>
              <a:t>    </a:t>
            </a:r>
            <a:r>
              <a:rPr lang="en-US" altLang="ja-JP" sz="2300" dirty="0">
                <a:latin typeface="Calibri" pitchFamily="34" charset="0"/>
                <a:ea typeface="ＭＳ Ｐゴシック" charset="-128"/>
              </a:rPr>
              <a:t>Practices   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ja-JP" altLang="en-US" sz="2300" dirty="0">
              <a:latin typeface="Calibri" pitchFamily="34" charset="0"/>
              <a:ea typeface="ＭＳ Ｐゴシック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ja-JP" sz="2300" dirty="0">
              <a:latin typeface="Calibri" pitchFamily="34" charset="0"/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endParaRPr lang="en-US" altLang="ja-JP" sz="2300" dirty="0">
              <a:latin typeface="Calibri" pitchFamily="34" charset="0"/>
              <a:ea typeface="ＭＳ Ｐゴシック" charset="-128"/>
            </a:endParaRPr>
          </a:p>
        </p:txBody>
      </p:sp>
      <p:pic>
        <p:nvPicPr>
          <p:cNvPr id="5124" name="Picture 4" descr="PIC0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990600"/>
            <a:ext cx="2362200" cy="19644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4710" y="3048000"/>
            <a:ext cx="2334490" cy="171831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7132" y="4879385"/>
            <a:ext cx="2312068" cy="169525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7" descr="IMG_13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8644" y="4766317"/>
            <a:ext cx="2653873" cy="173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4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400921" y="1082690"/>
            <a:ext cx="2769729" cy="200324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400" dirty="0">
                <a:latin typeface="Rockwell Condensed" pitchFamily="18" charset="0"/>
              </a:rPr>
              <a:t>Emerging Infections in the Philippines </a:t>
            </a:r>
          </a:p>
        </p:txBody>
      </p:sp>
      <p:sp>
        <p:nvSpPr>
          <p:cNvPr id="180235" name="AutoShape 11"/>
          <p:cNvSpPr>
            <a:spLocks noChangeArrowheads="1"/>
          </p:cNvSpPr>
          <p:nvPr/>
        </p:nvSpPr>
        <p:spPr bwMode="auto">
          <a:xfrm rot="16200000" flipH="1">
            <a:off x="-2647950" y="3105151"/>
            <a:ext cx="6172202" cy="11429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00"/>
              </a:gs>
              <a:gs pos="50000">
                <a:schemeClr val="bg1"/>
              </a:gs>
              <a:gs pos="100000">
                <a:srgbClr val="33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2" name="Rectangle 13"/>
          <p:cNvSpPr/>
          <p:nvPr/>
        </p:nvSpPr>
        <p:spPr>
          <a:xfrm>
            <a:off x="2133600" y="5638800"/>
            <a:ext cx="3919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Ebola Reston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 in monkeys (Reston, Virginia)</a:t>
            </a:r>
            <a:endParaRPr lang="en-US" baseline="-25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63505" name="AutoShape 12"/>
          <p:cNvSpPr>
            <a:spLocks noChangeArrowheads="1"/>
          </p:cNvSpPr>
          <p:nvPr/>
        </p:nvSpPr>
        <p:spPr bwMode="auto">
          <a:xfrm>
            <a:off x="2362200" y="4267200"/>
            <a:ext cx="5486400" cy="76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006600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baseline="-25000">
              <a:latin typeface="Calibri" pitchFamily="34" charset="0"/>
            </a:endParaRPr>
          </a:p>
        </p:txBody>
      </p:sp>
      <p:sp>
        <p:nvSpPr>
          <p:cNvPr id="61" name="Rectangle 13"/>
          <p:cNvSpPr/>
          <p:nvPr/>
        </p:nvSpPr>
        <p:spPr bwMode="auto">
          <a:xfrm>
            <a:off x="838200" y="2667000"/>
            <a:ext cx="6080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2006</a:t>
            </a:r>
            <a:endParaRPr lang="en-US" baseline="-25000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838200" y="152400"/>
            <a:ext cx="7483475" cy="6172200"/>
            <a:chOff x="1143000" y="152400"/>
            <a:chExt cx="7483312" cy="6172200"/>
          </a:xfrm>
        </p:grpSpPr>
        <p:grpSp>
          <p:nvGrpSpPr>
            <p:cNvPr id="11" name="Group 66"/>
            <p:cNvGrpSpPr>
              <a:grpSpLocks/>
            </p:cNvGrpSpPr>
            <p:nvPr/>
          </p:nvGrpSpPr>
          <p:grpSpPr bwMode="auto">
            <a:xfrm>
              <a:off x="1143000" y="152400"/>
              <a:ext cx="7483312" cy="6172200"/>
              <a:chOff x="1143000" y="152400"/>
              <a:chExt cx="7483312" cy="6172200"/>
            </a:xfrm>
          </p:grpSpPr>
          <p:sp>
            <p:nvSpPr>
              <p:cNvPr id="63513" name="Line 16"/>
              <p:cNvSpPr>
                <a:spLocks noChangeShapeType="1"/>
              </p:cNvSpPr>
              <p:nvPr/>
            </p:nvSpPr>
            <p:spPr bwMode="auto">
              <a:xfrm>
                <a:off x="1979612" y="152400"/>
                <a:ext cx="1587" cy="6172200"/>
              </a:xfrm>
              <a:prstGeom prst="line">
                <a:avLst/>
              </a:prstGeom>
              <a:noFill/>
              <a:ln w="76200">
                <a:solidFill>
                  <a:srgbClr val="3366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3" name="TextBox 12"/>
              <p:cNvSpPr txBox="1">
                <a:spLocks noChangeArrowheads="1"/>
              </p:cNvSpPr>
              <p:nvPr/>
            </p:nvSpPr>
            <p:spPr bwMode="auto">
              <a:xfrm rot="5400000">
                <a:off x="2164531" y="5684046"/>
                <a:ext cx="381000" cy="290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aseline="-2500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+mn-cs"/>
                  </a:rPr>
                  <a:t>▼</a:t>
                </a:r>
              </a:p>
            </p:txBody>
          </p:sp>
          <p:sp>
            <p:nvSpPr>
              <p:cNvPr id="2" name="Rectangle 13"/>
              <p:cNvSpPr/>
              <p:nvPr/>
            </p:nvSpPr>
            <p:spPr>
              <a:xfrm>
                <a:off x="1149350" y="4586288"/>
                <a:ext cx="603237" cy="3667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  <a:cs typeface="Times New Roman" pitchFamily="18" charset="0"/>
                  </a:rPr>
                  <a:t>1998</a:t>
                </a:r>
                <a:endParaRPr lang="en-US" baseline="-250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+mn-cs"/>
                </a:endParaRPr>
              </a:p>
            </p:txBody>
          </p:sp>
          <p:sp>
            <p:nvSpPr>
              <p:cNvPr id="3" name="TextBox 12"/>
              <p:cNvSpPr txBox="1">
                <a:spLocks noChangeArrowheads="1"/>
              </p:cNvSpPr>
              <p:nvPr/>
            </p:nvSpPr>
            <p:spPr bwMode="auto">
              <a:xfrm rot="5400000">
                <a:off x="2164531" y="4693446"/>
                <a:ext cx="381000" cy="290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aseline="-2500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+mn-cs"/>
                  </a:rPr>
                  <a:t>▼</a:t>
                </a:r>
              </a:p>
            </p:txBody>
          </p:sp>
          <p:sp>
            <p:nvSpPr>
              <p:cNvPr id="4" name="TextBox 12"/>
              <p:cNvSpPr txBox="1">
                <a:spLocks noChangeArrowheads="1"/>
              </p:cNvSpPr>
              <p:nvPr/>
            </p:nvSpPr>
            <p:spPr bwMode="auto">
              <a:xfrm rot="5400000">
                <a:off x="2164531" y="4007646"/>
                <a:ext cx="381000" cy="290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aseline="-25000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+mn-cs"/>
                  </a:rPr>
                  <a:t>▼</a:t>
                </a:r>
              </a:p>
            </p:txBody>
          </p:sp>
          <p:sp>
            <p:nvSpPr>
              <p:cNvPr id="5" name="Rectangle 13"/>
              <p:cNvSpPr/>
              <p:nvPr/>
            </p:nvSpPr>
            <p:spPr>
              <a:xfrm>
                <a:off x="1143000" y="3900488"/>
                <a:ext cx="603237" cy="3667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  <a:cs typeface="Times New Roman" pitchFamily="18" charset="0"/>
                  </a:rPr>
                  <a:t>2002</a:t>
                </a:r>
                <a:endPara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+mn-cs"/>
                </a:endParaRPr>
              </a:p>
            </p:txBody>
          </p:sp>
          <p:sp>
            <p:nvSpPr>
              <p:cNvPr id="6" name="TextBox 12"/>
              <p:cNvSpPr txBox="1">
                <a:spLocks noChangeArrowheads="1"/>
              </p:cNvSpPr>
              <p:nvPr/>
            </p:nvSpPr>
            <p:spPr bwMode="auto">
              <a:xfrm rot="5400000">
                <a:off x="2164531" y="3702846"/>
                <a:ext cx="381000" cy="290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aseline="-2500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+mn-cs"/>
                  </a:rPr>
                  <a:t>▼</a:t>
                </a:r>
              </a:p>
            </p:txBody>
          </p:sp>
          <p:sp>
            <p:nvSpPr>
              <p:cNvPr id="7" name="Rectangle 13"/>
              <p:cNvSpPr/>
              <p:nvPr/>
            </p:nvSpPr>
            <p:spPr>
              <a:xfrm>
                <a:off x="1149350" y="3581400"/>
                <a:ext cx="603237" cy="3667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  <a:cs typeface="Times New Roman" pitchFamily="18" charset="0"/>
                  </a:rPr>
                  <a:t>2003</a:t>
                </a:r>
                <a:endParaRPr lang="en-US" baseline="-250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+mn-cs"/>
                </a:endParaRPr>
              </a:p>
            </p:txBody>
          </p:sp>
          <p:sp>
            <p:nvSpPr>
              <p:cNvPr id="9" name="Rectangle 13"/>
              <p:cNvSpPr/>
              <p:nvPr/>
            </p:nvSpPr>
            <p:spPr>
              <a:xfrm>
                <a:off x="1143000" y="2971800"/>
                <a:ext cx="603237" cy="3667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  <a:cs typeface="Times New Roman" pitchFamily="18" charset="0"/>
                  </a:rPr>
                  <a:t>2005</a:t>
                </a:r>
                <a:endParaRPr lang="en-US" baseline="-250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+mn-cs"/>
                </a:endParaRPr>
              </a:p>
            </p:txBody>
          </p:sp>
          <p:sp>
            <p:nvSpPr>
              <p:cNvPr id="10" name="TextBox 12"/>
              <p:cNvSpPr txBox="1">
                <a:spLocks noChangeArrowheads="1"/>
              </p:cNvSpPr>
              <p:nvPr/>
            </p:nvSpPr>
            <p:spPr bwMode="auto">
              <a:xfrm rot="5400000">
                <a:off x="2164531" y="1797846"/>
                <a:ext cx="381000" cy="290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aseline="-2500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+mn-cs"/>
                  </a:rPr>
                  <a:t>▼</a:t>
                </a:r>
              </a:p>
            </p:txBody>
          </p:sp>
          <p:sp>
            <p:nvSpPr>
              <p:cNvPr id="63524" name="Line 33"/>
              <p:cNvSpPr>
                <a:spLocks noChangeShapeType="1"/>
              </p:cNvSpPr>
              <p:nvPr/>
            </p:nvSpPr>
            <p:spPr bwMode="auto">
              <a:xfrm>
                <a:off x="1905000" y="5791200"/>
                <a:ext cx="152400" cy="0"/>
              </a:xfrm>
              <a:prstGeom prst="line">
                <a:avLst/>
              </a:pr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63525" name="Line 35"/>
              <p:cNvSpPr>
                <a:spLocks noChangeShapeType="1"/>
              </p:cNvSpPr>
              <p:nvPr/>
            </p:nvSpPr>
            <p:spPr bwMode="auto">
              <a:xfrm>
                <a:off x="1905000" y="4800600"/>
                <a:ext cx="152400" cy="0"/>
              </a:xfrm>
              <a:prstGeom prst="line">
                <a:avLst/>
              </a:pr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63526" name="Line 36"/>
              <p:cNvSpPr>
                <a:spLocks noChangeShapeType="1"/>
              </p:cNvSpPr>
              <p:nvPr/>
            </p:nvSpPr>
            <p:spPr bwMode="auto">
              <a:xfrm>
                <a:off x="1905000" y="4114800"/>
                <a:ext cx="152400" cy="0"/>
              </a:xfrm>
              <a:prstGeom prst="line">
                <a:avLst/>
              </a:pr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63527" name="Line 37"/>
              <p:cNvSpPr>
                <a:spLocks noChangeShapeType="1"/>
              </p:cNvSpPr>
              <p:nvPr/>
            </p:nvSpPr>
            <p:spPr bwMode="auto">
              <a:xfrm>
                <a:off x="1905000" y="3810000"/>
                <a:ext cx="152400" cy="0"/>
              </a:xfrm>
              <a:prstGeom prst="line">
                <a:avLst/>
              </a:pr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63528" name="Line 38"/>
              <p:cNvSpPr>
                <a:spLocks noChangeShapeType="1"/>
              </p:cNvSpPr>
              <p:nvPr/>
            </p:nvSpPr>
            <p:spPr bwMode="auto">
              <a:xfrm>
                <a:off x="1905000" y="1734344"/>
                <a:ext cx="152400" cy="0"/>
              </a:xfrm>
              <a:prstGeom prst="line">
                <a:avLst/>
              </a:pr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2438372" y="4572000"/>
                <a:ext cx="2720916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  <a:cs typeface="Times New Roman" pitchFamily="18" charset="0"/>
                  </a:rPr>
                  <a:t>Serological Surveillance ABLV</a:t>
                </a:r>
                <a:endParaRPr lang="en-US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+mn-cs"/>
                </a:endParaRPr>
              </a:p>
            </p:txBody>
          </p:sp>
          <p:sp>
            <p:nvSpPr>
              <p:cNvPr id="17" name="Rectangle 13"/>
              <p:cNvSpPr/>
              <p:nvPr/>
            </p:nvSpPr>
            <p:spPr>
              <a:xfrm>
                <a:off x="2460596" y="3962400"/>
                <a:ext cx="5494218" cy="3667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  <a:cs typeface="Times New Roman" pitchFamily="18" charset="0"/>
                  </a:rPr>
                  <a:t>West Nile Virus Pseudo outbreak (RITM as Referral Laboratory)</a:t>
                </a:r>
                <a:endParaRPr lang="en-US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+mn-cs"/>
                </a:endParaRPr>
              </a:p>
            </p:txBody>
          </p:sp>
          <p:sp>
            <p:nvSpPr>
              <p:cNvPr id="18" name="Rectangle 13"/>
              <p:cNvSpPr/>
              <p:nvPr/>
            </p:nvSpPr>
            <p:spPr>
              <a:xfrm>
                <a:off x="2460596" y="3581400"/>
                <a:ext cx="1595403" cy="369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  <a:cs typeface="Times New Roman" pitchFamily="18" charset="0"/>
                  </a:rPr>
                  <a:t>SARS Outbreak</a:t>
                </a:r>
                <a:endParaRPr lang="en-US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+mn-cs"/>
                </a:endParaRPr>
              </a:p>
            </p:txBody>
          </p:sp>
          <p:sp>
            <p:nvSpPr>
              <p:cNvPr id="19" name="Rectangle 13"/>
              <p:cNvSpPr/>
              <p:nvPr/>
            </p:nvSpPr>
            <p:spPr>
              <a:xfrm>
                <a:off x="2438372" y="2970213"/>
                <a:ext cx="18472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+mn-cs"/>
                </a:endParaRPr>
              </a:p>
            </p:txBody>
          </p:sp>
          <p:sp>
            <p:nvSpPr>
              <p:cNvPr id="20" name="Rectangle 13"/>
              <p:cNvSpPr/>
              <p:nvPr/>
            </p:nvSpPr>
            <p:spPr>
              <a:xfrm>
                <a:off x="2438372" y="1676400"/>
                <a:ext cx="1793836" cy="369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  <a:cs typeface="Times New Roman" pitchFamily="18" charset="0"/>
                  </a:rPr>
                  <a:t>Pandemic A H1N1</a:t>
                </a:r>
                <a:endParaRPr lang="en-US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63535" name="AutoShape 12"/>
              <p:cNvSpPr>
                <a:spLocks noChangeArrowheads="1"/>
              </p:cNvSpPr>
              <p:nvPr/>
            </p:nvSpPr>
            <p:spPr bwMode="auto">
              <a:xfrm>
                <a:off x="2362200" y="6077744"/>
                <a:ext cx="2362200" cy="762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aseline="-25000">
                  <a:latin typeface="Calibri" pitchFamily="34" charset="0"/>
                </a:endParaRPr>
              </a:p>
            </p:txBody>
          </p:sp>
          <p:sp>
            <p:nvSpPr>
              <p:cNvPr id="63536" name="AutoShape 12"/>
              <p:cNvSpPr>
                <a:spLocks noChangeArrowheads="1"/>
              </p:cNvSpPr>
              <p:nvPr/>
            </p:nvSpPr>
            <p:spPr bwMode="auto">
              <a:xfrm>
                <a:off x="2743200" y="4876800"/>
                <a:ext cx="2362200" cy="762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aseline="-25000">
                  <a:latin typeface="Calibri" pitchFamily="34" charset="0"/>
                </a:endParaRPr>
              </a:p>
            </p:txBody>
          </p:sp>
          <p:sp>
            <p:nvSpPr>
              <p:cNvPr id="63537" name="AutoShape 12"/>
              <p:cNvSpPr>
                <a:spLocks noChangeArrowheads="1"/>
              </p:cNvSpPr>
              <p:nvPr/>
            </p:nvSpPr>
            <p:spPr bwMode="auto">
              <a:xfrm>
                <a:off x="2743200" y="3886200"/>
                <a:ext cx="1676400" cy="762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aseline="-25000">
                  <a:latin typeface="Calibri" pitchFamily="34" charset="0"/>
                </a:endParaRPr>
              </a:p>
            </p:txBody>
          </p:sp>
          <p:sp>
            <p:nvSpPr>
              <p:cNvPr id="63538" name="AutoShape 12"/>
              <p:cNvSpPr>
                <a:spLocks noChangeArrowheads="1"/>
              </p:cNvSpPr>
              <p:nvPr/>
            </p:nvSpPr>
            <p:spPr bwMode="auto">
              <a:xfrm>
                <a:off x="2438400" y="3352800"/>
                <a:ext cx="4267200" cy="762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aseline="-25000">
                  <a:latin typeface="Calibri" pitchFamily="34" charset="0"/>
                </a:endParaRPr>
              </a:p>
            </p:txBody>
          </p:sp>
          <p:sp>
            <p:nvSpPr>
              <p:cNvPr id="63539" name="AutoShape 12"/>
              <p:cNvSpPr>
                <a:spLocks noChangeArrowheads="1"/>
              </p:cNvSpPr>
              <p:nvPr/>
            </p:nvSpPr>
            <p:spPr bwMode="auto">
              <a:xfrm>
                <a:off x="2514600" y="2286000"/>
                <a:ext cx="5257800" cy="762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aseline="-25000">
                  <a:latin typeface="Calibri" pitchFamily="34" charset="0"/>
                </a:endParaRPr>
              </a:p>
            </p:txBody>
          </p:sp>
          <p:sp>
            <p:nvSpPr>
              <p:cNvPr id="21" name="Rectangle 13"/>
              <p:cNvSpPr/>
              <p:nvPr/>
            </p:nvSpPr>
            <p:spPr>
              <a:xfrm>
                <a:off x="1149350" y="5576888"/>
                <a:ext cx="603237" cy="3667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  <a:cs typeface="Times New Roman" pitchFamily="18" charset="0"/>
                  </a:rPr>
                  <a:t>1989</a:t>
                </a:r>
                <a:endParaRPr lang="en-US" baseline="-250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+mn-cs"/>
                </a:endParaRPr>
              </a:p>
            </p:txBody>
          </p:sp>
          <p:sp>
            <p:nvSpPr>
              <p:cNvPr id="52" name="TextBox 12"/>
              <p:cNvSpPr txBox="1">
                <a:spLocks noChangeArrowheads="1"/>
              </p:cNvSpPr>
              <p:nvPr/>
            </p:nvSpPr>
            <p:spPr bwMode="auto">
              <a:xfrm rot="5400000">
                <a:off x="2164531" y="4312446"/>
                <a:ext cx="381000" cy="290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aseline="-25000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+mn-cs"/>
                  </a:rPr>
                  <a:t>▼</a:t>
                </a:r>
              </a:p>
            </p:txBody>
          </p:sp>
          <p:sp>
            <p:nvSpPr>
              <p:cNvPr id="63542" name="Line 36"/>
              <p:cNvSpPr>
                <a:spLocks noChangeShapeType="1"/>
              </p:cNvSpPr>
              <p:nvPr/>
            </p:nvSpPr>
            <p:spPr bwMode="auto">
              <a:xfrm>
                <a:off x="1905000" y="4419600"/>
                <a:ext cx="152400" cy="0"/>
              </a:xfrm>
              <a:prstGeom prst="line">
                <a:avLst/>
              </a:pr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54" name="Rectangle 13"/>
              <p:cNvSpPr/>
              <p:nvPr/>
            </p:nvSpPr>
            <p:spPr>
              <a:xfrm>
                <a:off x="2460596" y="4267200"/>
                <a:ext cx="6148254" cy="369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  <a:cs typeface="Times New Roman" pitchFamily="18" charset="0"/>
                  </a:rPr>
                  <a:t>Bioterrorism threat  using Bacillus </a:t>
                </a:r>
                <a:r>
                  <a:rPr lang="en-US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  <a:cs typeface="Times New Roman" pitchFamily="18" charset="0"/>
                  </a:rPr>
                  <a:t>anthracis</a:t>
                </a: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  <a:cs typeface="Times New Roman" pitchFamily="18" charset="0"/>
                  </a:rPr>
                  <a:t> as biological weapon</a:t>
                </a:r>
                <a:endParaRPr lang="en-US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+mn-cs"/>
                </a:endParaRPr>
              </a:p>
            </p:txBody>
          </p:sp>
          <p:sp>
            <p:nvSpPr>
              <p:cNvPr id="55" name="TextBox 12"/>
              <p:cNvSpPr txBox="1">
                <a:spLocks noChangeArrowheads="1"/>
              </p:cNvSpPr>
              <p:nvPr/>
            </p:nvSpPr>
            <p:spPr bwMode="auto">
              <a:xfrm rot="5400000">
                <a:off x="2164531" y="3398046"/>
                <a:ext cx="381000" cy="290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aseline="-25000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+mn-cs"/>
                  </a:rPr>
                  <a:t>▼</a:t>
                </a:r>
              </a:p>
            </p:txBody>
          </p:sp>
          <p:sp>
            <p:nvSpPr>
              <p:cNvPr id="63545" name="Line 36"/>
              <p:cNvSpPr>
                <a:spLocks noChangeShapeType="1"/>
              </p:cNvSpPr>
              <p:nvPr/>
            </p:nvSpPr>
            <p:spPr bwMode="auto">
              <a:xfrm>
                <a:off x="1905000" y="3505200"/>
                <a:ext cx="152400" cy="0"/>
              </a:xfrm>
              <a:prstGeom prst="line">
                <a:avLst/>
              </a:pr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57" name="Rectangle 13"/>
              <p:cNvSpPr/>
              <p:nvPr/>
            </p:nvSpPr>
            <p:spPr>
              <a:xfrm>
                <a:off x="2460596" y="3352800"/>
                <a:ext cx="33633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latin typeface="Arial Narrow" pitchFamily="34" charset="0"/>
                    <a:cs typeface="Times New Roman" pitchFamily="18" charset="0"/>
                  </a:rPr>
                  <a:t>Meningococcemia outbreak in CAR</a:t>
                </a:r>
                <a:endParaRPr lang="en-US" b="1" baseline="-25000" dirty="0">
                  <a:latin typeface="Arial" charset="0"/>
                  <a:cs typeface="+mn-cs"/>
                </a:endParaRPr>
              </a:p>
            </p:txBody>
          </p:sp>
          <p:sp>
            <p:nvSpPr>
              <p:cNvPr id="58" name="Rectangle 13"/>
              <p:cNvSpPr/>
              <p:nvPr/>
            </p:nvSpPr>
            <p:spPr>
              <a:xfrm>
                <a:off x="1143000" y="3276600"/>
                <a:ext cx="608000" cy="369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  <a:cs typeface="Times New Roman" pitchFamily="18" charset="0"/>
                  </a:rPr>
                  <a:t>2004</a:t>
                </a:r>
                <a:endParaRPr lang="en-US" baseline="-250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+mn-cs"/>
                </a:endParaRPr>
              </a:p>
            </p:txBody>
          </p:sp>
          <p:sp>
            <p:nvSpPr>
              <p:cNvPr id="59" name="Rectangle 13"/>
              <p:cNvSpPr/>
              <p:nvPr/>
            </p:nvSpPr>
            <p:spPr>
              <a:xfrm>
                <a:off x="1143000" y="4205288"/>
                <a:ext cx="608000" cy="369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  <a:cs typeface="Times New Roman" pitchFamily="18" charset="0"/>
                  </a:rPr>
                  <a:t>2001</a:t>
                </a:r>
                <a:endParaRPr lang="en-US" baseline="-250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+mn-cs"/>
                </a:endParaRPr>
              </a:p>
            </p:txBody>
          </p:sp>
          <p:sp>
            <p:nvSpPr>
              <p:cNvPr id="56" name="Rectangle 13"/>
              <p:cNvSpPr/>
              <p:nvPr/>
            </p:nvSpPr>
            <p:spPr>
              <a:xfrm>
                <a:off x="1143000" y="2057400"/>
                <a:ext cx="608000" cy="369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  <a:cs typeface="Times New Roman" pitchFamily="18" charset="0"/>
                  </a:rPr>
                  <a:t>2008</a:t>
                </a:r>
                <a:endParaRPr lang="en-US" baseline="-250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+mn-cs"/>
                </a:endParaRPr>
              </a:p>
            </p:txBody>
          </p:sp>
          <p:sp>
            <p:nvSpPr>
              <p:cNvPr id="62" name="Rectangle 13"/>
              <p:cNvSpPr/>
              <p:nvPr/>
            </p:nvSpPr>
            <p:spPr>
              <a:xfrm>
                <a:off x="1143000" y="1752600"/>
                <a:ext cx="608000" cy="369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  <a:cs typeface="Times New Roman" pitchFamily="18" charset="0"/>
                  </a:rPr>
                  <a:t>2009</a:t>
                </a:r>
                <a:endParaRPr lang="en-US" baseline="-250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+mn-cs"/>
                </a:endParaRPr>
              </a:p>
            </p:txBody>
          </p:sp>
          <p:sp>
            <p:nvSpPr>
              <p:cNvPr id="63551" name="Line 38"/>
              <p:cNvSpPr>
                <a:spLocks noChangeShapeType="1"/>
              </p:cNvSpPr>
              <p:nvPr/>
            </p:nvSpPr>
            <p:spPr bwMode="auto">
              <a:xfrm>
                <a:off x="1905000" y="1981200"/>
                <a:ext cx="152400" cy="0"/>
              </a:xfrm>
              <a:prstGeom prst="line">
                <a:avLst/>
              </a:pr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64" name="TextBox 12"/>
              <p:cNvSpPr txBox="1">
                <a:spLocks noChangeArrowheads="1"/>
              </p:cNvSpPr>
              <p:nvPr/>
            </p:nvSpPr>
            <p:spPr bwMode="auto">
              <a:xfrm rot="5400000">
                <a:off x="2164531" y="2102646"/>
                <a:ext cx="381000" cy="290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aseline="-2500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+mn-cs"/>
                  </a:rPr>
                  <a:t>▼</a:t>
                </a:r>
              </a:p>
            </p:txBody>
          </p:sp>
          <p:sp>
            <p:nvSpPr>
              <p:cNvPr id="65" name="Rectangle 13"/>
              <p:cNvSpPr/>
              <p:nvPr/>
            </p:nvSpPr>
            <p:spPr>
              <a:xfrm>
                <a:off x="2438372" y="1981200"/>
                <a:ext cx="6187940" cy="369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  <a:cs typeface="Times New Roman" pitchFamily="18" charset="0"/>
                  </a:rPr>
                  <a:t>Ebola Reston</a:t>
                </a:r>
                <a:r>
                  <a:rPr lang="en-US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  <a:cs typeface="Times New Roman" pitchFamily="18" charset="0"/>
                  </a:rPr>
                  <a:t> in pigs and humans/ </a:t>
                </a:r>
                <a:r>
                  <a:rPr lang="en-US" b="1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  <a:cs typeface="Times New Roman" pitchFamily="18" charset="0"/>
                  </a:rPr>
                  <a:t>Leptospirosis</a:t>
                </a:r>
                <a:r>
                  <a:rPr lang="en-US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  <a:cs typeface="Times New Roman" pitchFamily="18" charset="0"/>
                  </a:rPr>
                  <a:t>/ Salmonella </a:t>
                </a:r>
                <a:r>
                  <a:rPr lang="en-US" b="1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  <a:cs typeface="Times New Roman" pitchFamily="18" charset="0"/>
                  </a:rPr>
                  <a:t>typhi</a:t>
                </a:r>
                <a:r>
                  <a:rPr lang="en-US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  <a:cs typeface="Times New Roman" pitchFamily="18" charset="0"/>
                  </a:rPr>
                  <a:t> </a:t>
                </a:r>
                <a:endParaRPr lang="en-US" b="1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endParaRPr>
              </a:p>
            </p:txBody>
          </p:sp>
          <p:sp>
            <p:nvSpPr>
              <p:cNvPr id="63554" name="Line 38"/>
              <p:cNvSpPr>
                <a:spLocks noChangeShapeType="1"/>
              </p:cNvSpPr>
              <p:nvPr/>
            </p:nvSpPr>
            <p:spPr bwMode="auto">
              <a:xfrm>
                <a:off x="1905000" y="2267744"/>
                <a:ext cx="152400" cy="0"/>
              </a:xfrm>
              <a:prstGeom prst="line">
                <a:avLst/>
              </a:pr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PH"/>
              </a:p>
            </p:txBody>
          </p:sp>
        </p:grpSp>
        <p:sp>
          <p:nvSpPr>
            <p:cNvPr id="63" name="Rectangle 13"/>
            <p:cNvSpPr/>
            <p:nvPr/>
          </p:nvSpPr>
          <p:spPr bwMode="auto">
            <a:xfrm>
              <a:off x="1143000" y="2362200"/>
              <a:ext cx="608000" cy="3698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2007</a:t>
              </a:r>
              <a:endParaRPr lang="en-US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67" name="TextBox 12"/>
            <p:cNvSpPr txBox="1">
              <a:spLocks noChangeArrowheads="1"/>
            </p:cNvSpPr>
            <p:nvPr/>
          </p:nvSpPr>
          <p:spPr bwMode="auto">
            <a:xfrm rot="5400000">
              <a:off x="2164531" y="2407446"/>
              <a:ext cx="381000" cy="290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+mn-cs"/>
                </a:rPr>
                <a:t>▼</a:t>
              </a:r>
            </a:p>
          </p:txBody>
        </p:sp>
        <p:sp>
          <p:nvSpPr>
            <p:cNvPr id="68" name="Rectangle 13"/>
            <p:cNvSpPr/>
            <p:nvPr/>
          </p:nvSpPr>
          <p:spPr bwMode="auto">
            <a:xfrm>
              <a:off x="2438372" y="2286000"/>
              <a:ext cx="5556129" cy="3698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Resistant </a:t>
              </a:r>
              <a:r>
                <a:rPr lang="en-US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Shigella</a:t>
              </a:r>
              <a:r>
                <a:rPr lang="en-US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 </a:t>
              </a:r>
              <a:r>
                <a:rPr lang="en-US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flexneri</a:t>
              </a:r>
              <a:r>
                <a:rPr lang="en-US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 2a in Cavite, Bohol and </a:t>
              </a:r>
              <a:r>
                <a:rPr lang="en-US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Cotabato</a:t>
              </a:r>
              <a:r>
                <a:rPr lang="en-US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 </a:t>
              </a:r>
              <a:endParaRPr lang="en-US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63512" name="Line 38"/>
            <p:cNvSpPr>
              <a:spLocks noChangeShapeType="1"/>
            </p:cNvSpPr>
            <p:nvPr/>
          </p:nvSpPr>
          <p:spPr bwMode="auto">
            <a:xfrm>
              <a:off x="1905000" y="2572544"/>
              <a:ext cx="152400" cy="0"/>
            </a:xfrm>
            <a:prstGeom prst="line">
              <a:avLst/>
            </a:prstGeom>
            <a:noFill/>
            <a:ln w="28575">
              <a:solidFill>
                <a:srgbClr val="33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69" name="Rectangle 13"/>
          <p:cNvSpPr/>
          <p:nvPr/>
        </p:nvSpPr>
        <p:spPr bwMode="auto">
          <a:xfrm>
            <a:off x="838200" y="1484784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2010</a:t>
            </a:r>
            <a:endParaRPr lang="en-US" baseline="-25000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70" name="TextBox 12"/>
          <p:cNvSpPr txBox="1">
            <a:spLocks noChangeArrowheads="1"/>
          </p:cNvSpPr>
          <p:nvPr/>
        </p:nvSpPr>
        <p:spPr bwMode="auto">
          <a:xfrm rot="5400000">
            <a:off x="1833018" y="1534219"/>
            <a:ext cx="3810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▼</a:t>
            </a:r>
          </a:p>
        </p:txBody>
      </p:sp>
      <p:sp>
        <p:nvSpPr>
          <p:cNvPr id="71" name="Rectangle 13"/>
          <p:cNvSpPr/>
          <p:nvPr/>
        </p:nvSpPr>
        <p:spPr bwMode="auto">
          <a:xfrm>
            <a:off x="2106861" y="1412776"/>
            <a:ext cx="87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Dengue</a:t>
            </a:r>
            <a:endParaRPr lang="en-US" b="1" baseline="-25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72" name="Rectangle 13"/>
          <p:cNvSpPr/>
          <p:nvPr/>
        </p:nvSpPr>
        <p:spPr bwMode="auto">
          <a:xfrm>
            <a:off x="838354" y="1196752"/>
            <a:ext cx="594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2011</a:t>
            </a:r>
            <a:endParaRPr lang="en-US" baseline="-25000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73" name="TextBox 12"/>
          <p:cNvSpPr txBox="1">
            <a:spLocks noChangeArrowheads="1"/>
          </p:cNvSpPr>
          <p:nvPr/>
        </p:nvSpPr>
        <p:spPr bwMode="auto">
          <a:xfrm rot="5400000">
            <a:off x="1833018" y="1246187"/>
            <a:ext cx="3810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▼</a:t>
            </a:r>
          </a:p>
        </p:txBody>
      </p:sp>
      <p:sp>
        <p:nvSpPr>
          <p:cNvPr id="74" name="Rectangle 13"/>
          <p:cNvSpPr/>
          <p:nvPr/>
        </p:nvSpPr>
        <p:spPr bwMode="auto">
          <a:xfrm>
            <a:off x="2094285" y="1124744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Chikungunya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endParaRPr lang="en-US" b="1" baseline="-25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75" name="Rectangle 13"/>
          <p:cNvSpPr/>
          <p:nvPr/>
        </p:nvSpPr>
        <p:spPr bwMode="auto">
          <a:xfrm>
            <a:off x="841116" y="914400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2012</a:t>
            </a:r>
            <a:endParaRPr lang="en-US" baseline="-25000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76" name="Rectangle 13"/>
          <p:cNvSpPr/>
          <p:nvPr/>
        </p:nvSpPr>
        <p:spPr bwMode="auto">
          <a:xfrm>
            <a:off x="2065531" y="838200"/>
            <a:ext cx="1426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Leptospirosis</a:t>
            </a:r>
            <a:endParaRPr lang="en-US" b="1" baseline="-25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77" name="TextBox 12"/>
          <p:cNvSpPr txBox="1">
            <a:spLocks noChangeArrowheads="1"/>
          </p:cNvSpPr>
          <p:nvPr/>
        </p:nvSpPr>
        <p:spPr bwMode="auto">
          <a:xfrm rot="5400000">
            <a:off x="1847082" y="959644"/>
            <a:ext cx="3810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▼</a:t>
            </a:r>
          </a:p>
        </p:txBody>
      </p:sp>
      <p:sp>
        <p:nvSpPr>
          <p:cNvPr id="78" name="Line 38"/>
          <p:cNvSpPr>
            <a:spLocks noChangeShapeType="1"/>
          </p:cNvSpPr>
          <p:nvPr/>
        </p:nvSpPr>
        <p:spPr bwMode="auto">
          <a:xfrm>
            <a:off x="1587525" y="1371600"/>
            <a:ext cx="152403" cy="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/>
          </a:ln>
        </p:spPr>
        <p:txBody>
          <a:bodyPr/>
          <a:lstStyle/>
          <a:p>
            <a:endParaRPr lang="en-PH"/>
          </a:p>
        </p:txBody>
      </p:sp>
      <p:sp>
        <p:nvSpPr>
          <p:cNvPr id="79" name="Line 38"/>
          <p:cNvSpPr>
            <a:spLocks noChangeShapeType="1"/>
          </p:cNvSpPr>
          <p:nvPr/>
        </p:nvSpPr>
        <p:spPr bwMode="auto">
          <a:xfrm>
            <a:off x="1587525" y="1066800"/>
            <a:ext cx="152403" cy="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/>
          </a:ln>
        </p:spPr>
        <p:txBody>
          <a:bodyPr/>
          <a:lstStyle/>
          <a:p>
            <a:endParaRPr lang="en-PH"/>
          </a:p>
        </p:txBody>
      </p:sp>
      <p:sp>
        <p:nvSpPr>
          <p:cNvPr id="84" name="Rectangle 13"/>
          <p:cNvSpPr/>
          <p:nvPr/>
        </p:nvSpPr>
        <p:spPr bwMode="auto">
          <a:xfrm>
            <a:off x="838200" y="685800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2013</a:t>
            </a:r>
            <a:endParaRPr lang="en-US" baseline="-25000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85" name="Rectangle 13"/>
          <p:cNvSpPr/>
          <p:nvPr/>
        </p:nvSpPr>
        <p:spPr bwMode="auto">
          <a:xfrm>
            <a:off x="2062615" y="609600"/>
            <a:ext cx="1883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Pertussis, Measles</a:t>
            </a:r>
            <a:endParaRPr lang="en-US" b="1" baseline="-25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86" name="TextBox 12"/>
          <p:cNvSpPr txBox="1">
            <a:spLocks noChangeArrowheads="1"/>
          </p:cNvSpPr>
          <p:nvPr/>
        </p:nvSpPr>
        <p:spPr bwMode="auto">
          <a:xfrm rot="5400000">
            <a:off x="1844166" y="731044"/>
            <a:ext cx="3810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▼</a:t>
            </a:r>
          </a:p>
        </p:txBody>
      </p:sp>
      <p:sp>
        <p:nvSpPr>
          <p:cNvPr id="87" name="Line 38"/>
          <p:cNvSpPr>
            <a:spLocks noChangeShapeType="1"/>
          </p:cNvSpPr>
          <p:nvPr/>
        </p:nvSpPr>
        <p:spPr bwMode="auto">
          <a:xfrm>
            <a:off x="1584609" y="838200"/>
            <a:ext cx="152403" cy="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/>
          </a:ln>
        </p:spPr>
        <p:txBody>
          <a:bodyPr/>
          <a:lstStyle/>
          <a:p>
            <a:endParaRPr lang="en-PH"/>
          </a:p>
        </p:txBody>
      </p:sp>
      <p:sp>
        <p:nvSpPr>
          <p:cNvPr id="82" name="Rectangle 13"/>
          <p:cNvSpPr/>
          <p:nvPr/>
        </p:nvSpPr>
        <p:spPr bwMode="auto">
          <a:xfrm>
            <a:off x="838200" y="457200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2014</a:t>
            </a:r>
            <a:endParaRPr lang="en-US" baseline="-25000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83" name="TextBox 12"/>
          <p:cNvSpPr txBox="1">
            <a:spLocks noChangeArrowheads="1"/>
          </p:cNvSpPr>
          <p:nvPr/>
        </p:nvSpPr>
        <p:spPr bwMode="auto">
          <a:xfrm rot="5400000">
            <a:off x="1844166" y="502444"/>
            <a:ext cx="3810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▼</a:t>
            </a:r>
          </a:p>
        </p:txBody>
      </p:sp>
      <p:sp>
        <p:nvSpPr>
          <p:cNvPr id="88" name="Line 38"/>
          <p:cNvSpPr>
            <a:spLocks noChangeShapeType="1"/>
          </p:cNvSpPr>
          <p:nvPr/>
        </p:nvSpPr>
        <p:spPr bwMode="auto">
          <a:xfrm>
            <a:off x="1584609" y="609600"/>
            <a:ext cx="152403" cy="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/>
          </a:ln>
        </p:spPr>
        <p:txBody>
          <a:bodyPr/>
          <a:lstStyle/>
          <a:p>
            <a:endParaRPr lang="en-PH"/>
          </a:p>
        </p:txBody>
      </p:sp>
      <p:sp>
        <p:nvSpPr>
          <p:cNvPr id="89" name="Rectangle 13"/>
          <p:cNvSpPr/>
          <p:nvPr/>
        </p:nvSpPr>
        <p:spPr bwMode="auto">
          <a:xfrm>
            <a:off x="2057400" y="381000"/>
            <a:ext cx="4313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Measles,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MERS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CoV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Henipah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, Ebola?</a:t>
            </a:r>
            <a:endParaRPr lang="en-US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 rot="5400000">
            <a:off x="1853407" y="5441155"/>
            <a:ext cx="3810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-250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▼</a:t>
            </a: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>
            <a:off x="1593867" y="5548312"/>
            <a:ext cx="152403" cy="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/>
          </a:ln>
        </p:spPr>
        <p:txBody>
          <a:bodyPr/>
          <a:lstStyle/>
          <a:p>
            <a:endParaRPr lang="en-PH"/>
          </a:p>
        </p:txBody>
      </p:sp>
      <p:sp>
        <p:nvSpPr>
          <p:cNvPr id="92" name="Rectangle 13"/>
          <p:cNvSpPr/>
          <p:nvPr/>
        </p:nvSpPr>
        <p:spPr bwMode="auto">
          <a:xfrm>
            <a:off x="838200" y="5334000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1992</a:t>
            </a:r>
            <a:endParaRPr lang="en-US" baseline="-25000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 rot="5400000">
            <a:off x="1874043" y="4983955"/>
            <a:ext cx="3810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-250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▼</a:t>
            </a:r>
          </a:p>
        </p:txBody>
      </p:sp>
      <p:sp>
        <p:nvSpPr>
          <p:cNvPr id="94" name="Line 33"/>
          <p:cNvSpPr>
            <a:spLocks noChangeShapeType="1"/>
          </p:cNvSpPr>
          <p:nvPr/>
        </p:nvSpPr>
        <p:spPr bwMode="auto">
          <a:xfrm>
            <a:off x="1614503" y="5091112"/>
            <a:ext cx="152403" cy="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/>
          </a:ln>
        </p:spPr>
        <p:txBody>
          <a:bodyPr/>
          <a:lstStyle/>
          <a:p>
            <a:endParaRPr lang="en-PH"/>
          </a:p>
        </p:txBody>
      </p:sp>
      <p:sp>
        <p:nvSpPr>
          <p:cNvPr id="95" name="Rectangle 13"/>
          <p:cNvSpPr/>
          <p:nvPr/>
        </p:nvSpPr>
        <p:spPr bwMode="auto">
          <a:xfrm>
            <a:off x="858836" y="4876800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1996</a:t>
            </a:r>
            <a:endParaRPr lang="en-US" baseline="-25000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96" name="Rectangle 13"/>
          <p:cNvSpPr/>
          <p:nvPr/>
        </p:nvSpPr>
        <p:spPr>
          <a:xfrm>
            <a:off x="2133600" y="5334000"/>
            <a:ext cx="3629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Ebola Reston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 in monkeys (Sienna, Italy)</a:t>
            </a:r>
            <a:endParaRPr lang="en-US" baseline="-25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97" name="Rectangle 13"/>
          <p:cNvSpPr/>
          <p:nvPr/>
        </p:nvSpPr>
        <p:spPr>
          <a:xfrm>
            <a:off x="2133600" y="4876800"/>
            <a:ext cx="2847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Ebola Reston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 in monkeys (US)</a:t>
            </a:r>
            <a:endParaRPr lang="en-US" baseline="-25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98" name="Rectangle 13"/>
          <p:cNvSpPr/>
          <p:nvPr/>
        </p:nvSpPr>
        <p:spPr bwMode="auto">
          <a:xfrm>
            <a:off x="838200" y="228600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2015</a:t>
            </a:r>
            <a:endParaRPr lang="en-US" baseline="-25000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99" name="TextBox 12"/>
          <p:cNvSpPr txBox="1">
            <a:spLocks noChangeArrowheads="1"/>
          </p:cNvSpPr>
          <p:nvPr/>
        </p:nvSpPr>
        <p:spPr bwMode="auto">
          <a:xfrm rot="5400000">
            <a:off x="1844166" y="273844"/>
            <a:ext cx="3810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▼</a:t>
            </a:r>
          </a:p>
        </p:txBody>
      </p:sp>
      <p:sp>
        <p:nvSpPr>
          <p:cNvPr id="100" name="Line 38"/>
          <p:cNvSpPr>
            <a:spLocks noChangeShapeType="1"/>
          </p:cNvSpPr>
          <p:nvPr/>
        </p:nvSpPr>
        <p:spPr bwMode="auto">
          <a:xfrm>
            <a:off x="1584609" y="381000"/>
            <a:ext cx="152403" cy="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/>
          </a:ln>
        </p:spPr>
        <p:txBody>
          <a:bodyPr/>
          <a:lstStyle/>
          <a:p>
            <a:endParaRPr lang="en-PH"/>
          </a:p>
        </p:txBody>
      </p:sp>
      <p:sp>
        <p:nvSpPr>
          <p:cNvPr id="101" name="Rectangle 13"/>
          <p:cNvSpPr/>
          <p:nvPr/>
        </p:nvSpPr>
        <p:spPr bwMode="auto">
          <a:xfrm>
            <a:off x="2057400" y="152400"/>
            <a:ext cx="4313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MERS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CoV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, Ebola Reston</a:t>
            </a:r>
            <a:endParaRPr lang="en-US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923132"/>
      </p:ext>
    </p:extLst>
  </p:cSld>
  <p:clrMapOvr>
    <a:masterClrMapping/>
  </p:clrMapOvr>
  <p:transition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74F14-9FE4-304D-988C-4542227CD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Laboratory Research Division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FAB2E-C03C-0444-8B18-A8C172540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Microbiology</a:t>
            </a:r>
          </a:p>
          <a:p>
            <a:r>
              <a:rPr lang="en-GB" dirty="0"/>
              <a:t>Virology</a:t>
            </a:r>
          </a:p>
          <a:p>
            <a:r>
              <a:rPr lang="en-GB" dirty="0"/>
              <a:t>Parasitology</a:t>
            </a:r>
          </a:p>
          <a:p>
            <a:r>
              <a:rPr lang="en-GB" dirty="0"/>
              <a:t>Immunology</a:t>
            </a:r>
          </a:p>
          <a:p>
            <a:r>
              <a:rPr lang="en-GB" dirty="0"/>
              <a:t>Molecular Biology</a:t>
            </a:r>
          </a:p>
          <a:p>
            <a:r>
              <a:rPr lang="en-GB" dirty="0"/>
              <a:t>Pathology, including Clinical Lab, EM &amp; TTI-NRL</a:t>
            </a:r>
          </a:p>
          <a:p>
            <a:r>
              <a:rPr lang="en-GB" dirty="0"/>
              <a:t>Veterinary Research, including Special Pathogens</a:t>
            </a:r>
          </a:p>
          <a:p>
            <a:r>
              <a:rPr lang="en-GB" dirty="0"/>
              <a:t>Antimicrobial Resistance Reference Lab</a:t>
            </a:r>
          </a:p>
          <a:p>
            <a:r>
              <a:rPr lang="en-GB" dirty="0"/>
              <a:t>TB Reference Lab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2230A-EB55-EB42-9AD2-23F349EA48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8FC62-F8FC-4F6E-91C8-FAAD20E2232A}" type="slidenum">
              <a:rPr lang="en-PH" altLang="en-US" smtClean="0"/>
              <a:pPr/>
              <a:t>7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4110894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172AB-1CD1-BE4F-A676-2F6646F65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Research Division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FA98C-02DF-B249-8041-513E82A4B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Medical Department</a:t>
            </a:r>
          </a:p>
          <a:p>
            <a:r>
              <a:rPr lang="en-GB" dirty="0"/>
              <a:t>50 bed capacity tertiary hospital for infectious diseases</a:t>
            </a:r>
          </a:p>
          <a:p>
            <a:r>
              <a:rPr lang="en-GB" dirty="0"/>
              <a:t>8 negative pressure rooms, 2 ICU for highly infectious pathogens</a:t>
            </a:r>
          </a:p>
          <a:p>
            <a:r>
              <a:rPr lang="en-GB" dirty="0"/>
              <a:t>Rabies confinement </a:t>
            </a:r>
          </a:p>
          <a:p>
            <a:r>
              <a:rPr lang="en-GB" dirty="0"/>
              <a:t>Hospital support (Nursing, Dietary, Pharmacy etc)</a:t>
            </a:r>
          </a:p>
          <a:p>
            <a:r>
              <a:rPr lang="en-GB" dirty="0"/>
              <a:t>Epidemiology and Biostatistics, including Library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91D412-BE11-D64E-A519-3A818EA5C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8FC62-F8FC-4F6E-91C8-FAAD20E2232A}" type="slidenum">
              <a:rPr lang="en-PH" altLang="en-US" smtClean="0"/>
              <a:pPr/>
              <a:t>8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786628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4FA3C-4318-3347-A46C-AD81BA020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Study Groups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9EFC5-AC85-1F4B-826A-1BDE64269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808" y="1447800"/>
            <a:ext cx="6526991" cy="4678363"/>
          </a:xfrm>
        </p:spPr>
        <p:txBody>
          <a:bodyPr/>
          <a:lstStyle/>
          <a:p>
            <a:r>
              <a:rPr lang="en-GB" sz="2300" dirty="0"/>
              <a:t>Acute Respiratory Infections</a:t>
            </a:r>
          </a:p>
          <a:p>
            <a:r>
              <a:rPr lang="en-GB" sz="2300" dirty="0" err="1"/>
              <a:t>Diarrhea</a:t>
            </a:r>
            <a:endParaRPr lang="en-GB" sz="2300" dirty="0"/>
          </a:p>
          <a:p>
            <a:r>
              <a:rPr lang="en-GB" sz="2300" dirty="0"/>
              <a:t>Schistosomiasis</a:t>
            </a:r>
          </a:p>
          <a:p>
            <a:r>
              <a:rPr lang="en-GB" sz="2300" dirty="0"/>
              <a:t>Dengue</a:t>
            </a:r>
          </a:p>
          <a:p>
            <a:r>
              <a:rPr lang="en-GB" sz="2300" dirty="0"/>
              <a:t>HIV / AIDS</a:t>
            </a:r>
          </a:p>
          <a:p>
            <a:r>
              <a:rPr lang="en-GB" sz="2300" dirty="0"/>
              <a:t>Tuberculosis</a:t>
            </a:r>
          </a:p>
          <a:p>
            <a:r>
              <a:rPr lang="en-GB" sz="2300" dirty="0"/>
              <a:t>Malaria</a:t>
            </a:r>
          </a:p>
          <a:p>
            <a:r>
              <a:rPr lang="en-GB" sz="2300" dirty="0"/>
              <a:t>Leprosy</a:t>
            </a:r>
          </a:p>
          <a:p>
            <a:r>
              <a:rPr lang="en-GB" sz="2300" dirty="0"/>
              <a:t>Rabies</a:t>
            </a:r>
          </a:p>
          <a:p>
            <a:r>
              <a:rPr lang="en-GB" sz="2300" dirty="0"/>
              <a:t>Hepatitis</a:t>
            </a:r>
          </a:p>
          <a:p>
            <a:r>
              <a:rPr lang="en-GB" sz="2300" dirty="0"/>
              <a:t>Medical Department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7CB91-DE11-F645-BBDD-31538730F0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8FC62-F8FC-4F6E-91C8-FAAD20E2232A}" type="slidenum">
              <a:rPr lang="en-PH" altLang="en-US" smtClean="0"/>
              <a:pPr/>
              <a:t>9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558889973"/>
      </p:ext>
    </p:extLst>
  </p:cSld>
  <p:clrMapOvr>
    <a:masterClrMapping/>
  </p:clrMapOvr>
</p:sld>
</file>

<file path=ppt/theme/theme1.xml><?xml version="1.0" encoding="utf-8"?>
<a:theme xmlns:a="http://schemas.openxmlformats.org/drawingml/2006/main" name="RITM Template 1">
  <a:themeElements>
    <a:clrScheme name="Custom 1">
      <a:dk1>
        <a:srgbClr val="00B050"/>
      </a:dk1>
      <a:lt1>
        <a:srgbClr val="FFFFFF"/>
      </a:lt1>
      <a:dk2>
        <a:srgbClr val="00B050"/>
      </a:dk2>
      <a:lt2>
        <a:srgbClr val="FFFFFF"/>
      </a:lt2>
      <a:accent1>
        <a:srgbClr val="D8D8D8"/>
      </a:accent1>
      <a:accent2>
        <a:srgbClr val="17365D"/>
      </a:accent2>
      <a:accent3>
        <a:srgbClr val="00B050"/>
      </a:accent3>
      <a:accent4>
        <a:srgbClr val="92CDDC"/>
      </a:accent4>
      <a:accent5>
        <a:srgbClr val="31859B"/>
      </a:accent5>
      <a:accent6>
        <a:srgbClr val="D99694"/>
      </a:accent6>
      <a:hlink>
        <a:srgbClr val="FBD5B5"/>
      </a:hlink>
      <a:folHlink>
        <a:srgbClr val="E36C09"/>
      </a:folHlink>
    </a:clrScheme>
    <a:fontScheme name="Custom 1">
      <a:majorFont>
        <a:latin typeface="Myriad Pro"/>
        <a:ea typeface=""/>
        <a:cs typeface=""/>
      </a:majorFont>
      <a:minorFont>
        <a:latin typeface="Myriad Pro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BB7F20-E002-42FD-80BB-3F064C6AC6C1}" vid="{A8DC53A7-D17C-4562-B4FB-7A031C9A61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RITM Presentation Template</Template>
  <TotalTime>472</TotalTime>
  <Words>1115</Words>
  <Application>Microsoft Office PowerPoint</Application>
  <PresentationFormat>On-screen Show (4:3)</PresentationFormat>
  <Paragraphs>273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ＭＳ Ｐゴシック</vt:lpstr>
      <vt:lpstr>Arial</vt:lpstr>
      <vt:lpstr>Arial Narrow</vt:lpstr>
      <vt:lpstr>Calibri</vt:lpstr>
      <vt:lpstr>Myriad Pro</vt:lpstr>
      <vt:lpstr>Myriad Pro Cond</vt:lpstr>
      <vt:lpstr>Rockwell Condensed</vt:lpstr>
      <vt:lpstr>Times New Roman</vt:lpstr>
      <vt:lpstr>RITM Template 1</vt:lpstr>
      <vt:lpstr>PowerPoint Presentation</vt:lpstr>
      <vt:lpstr>Research Institute for Tropical Medicine</vt:lpstr>
      <vt:lpstr>PowerPoint Presentation</vt:lpstr>
      <vt:lpstr>PowerPoint Presentation</vt:lpstr>
      <vt:lpstr>Responsibilities</vt:lpstr>
      <vt:lpstr>Emerging Infections in the Philippines </vt:lpstr>
      <vt:lpstr>Laboratory Research Division</vt:lpstr>
      <vt:lpstr>Clinical Research Division</vt:lpstr>
      <vt:lpstr>Study Groups</vt:lpstr>
      <vt:lpstr>Institutional Review Board &amp; RIO</vt:lpstr>
      <vt:lpstr>PowerPoint Presentation</vt:lpstr>
      <vt:lpstr>Ongoing Researches</vt:lpstr>
      <vt:lpstr>Challenges</vt:lpstr>
      <vt:lpstr>Research funding</vt:lpstr>
      <vt:lpstr>Funding Agencies</vt:lpstr>
      <vt:lpstr>Industry funding and collaboration</vt:lpstr>
      <vt:lpstr>Research Funding </vt:lpstr>
      <vt:lpstr>Lobby for institutional research support</vt:lpstr>
      <vt:lpstr>Human Resource</vt:lpstr>
      <vt:lpstr>Investments in Human Resource</vt:lpstr>
      <vt:lpstr>Investments in Human Resource</vt:lpstr>
      <vt:lpstr>Institutional Resources</vt:lpstr>
      <vt:lpstr>Setting directions</vt:lpstr>
      <vt:lpstr>Future-proof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 Jiz</dc:creator>
  <cp:lastModifiedBy>pctumlos</cp:lastModifiedBy>
  <cp:revision>43</cp:revision>
  <dcterms:created xsi:type="dcterms:W3CDTF">2017-05-21T11:08:42Z</dcterms:created>
  <dcterms:modified xsi:type="dcterms:W3CDTF">2018-08-09T00:27:25Z</dcterms:modified>
</cp:coreProperties>
</file>